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94" r:id="rId16"/>
    <p:sldId id="288" r:id="rId17"/>
    <p:sldId id="289" r:id="rId18"/>
    <p:sldId id="290" r:id="rId19"/>
    <p:sldId id="291" r:id="rId20"/>
    <p:sldId id="274" r:id="rId21"/>
  </p:sldIdLst>
  <p:sldSz cx="9144000" cy="6858000" type="screen4x3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Arial Unicode MS" pitchFamily="34" charset="-128"/>
      <p:regular r:id="rId28"/>
    </p:embeddedFont>
    <p:embeddedFont>
      <p:font typeface="ITC Avant Garde Gothic Demi" charset="0"/>
      <p:bold r:id="rId29"/>
    </p:embeddedFont>
    <p:embeddedFont>
      <p:font typeface="Arial Narrow" pitchFamily="34" charset="0"/>
      <p:regular r:id="rId30"/>
      <p:bold r:id="rId31"/>
      <p:italic r:id="rId32"/>
      <p:boldItalic r:id="rId3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56"/>
    <a:srgbClr val="878787"/>
    <a:srgbClr val="F9FBFD"/>
    <a:srgbClr val="0A71B4"/>
    <a:srgbClr val="9EC6EB"/>
    <a:srgbClr val="E2001A"/>
    <a:srgbClr val="E2ECF6"/>
    <a:srgbClr val="D0E0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591" autoAdjust="0"/>
    <p:restoredTop sz="94643" autoAdjust="0"/>
  </p:normalViewPr>
  <p:slideViewPr>
    <p:cSldViewPr>
      <p:cViewPr varScale="1">
        <p:scale>
          <a:sx n="91" d="100"/>
          <a:sy n="91" d="100"/>
        </p:scale>
        <p:origin x="-19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AACBC-5D0B-4991-8A69-2E07297FA2E3}" type="datetimeFigureOut">
              <a:rPr lang="de-DE" smtClean="0"/>
              <a:pPr/>
              <a:t>06.06.2017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70B92-6A65-4886-828D-BEA0ED36838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79191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0D122-3D07-4B25-96C7-91F385635FC9}" type="datetimeFigureOut">
              <a:rPr lang="de-DE" smtClean="0"/>
              <a:pPr/>
              <a:t>06.06.2017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B65C5-5913-4F09-948B-8189DF21CD9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57395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9552" y="350100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Wenn man möchte dann steht hier eine 2. Überschrift</a:t>
            </a:r>
            <a:endParaRPr lang="de-DE" dirty="0"/>
          </a:p>
        </p:txBody>
      </p:sp>
      <p:sp>
        <p:nvSpPr>
          <p:cNvPr id="1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39552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de-DE" dirty="0" smtClean="0"/>
              <a:t>Hier steht eine Überschrift</a:t>
            </a:r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467544" y="63762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9FBF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D620EEE-3679-44D5-85FC-9F22CDEB86C7}" type="datetime1">
              <a:rPr lang="de-DE" smtClean="0"/>
              <a:pPr/>
              <a:t>06.06.2017</a:t>
            </a:fld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6216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9FBF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88D00FE-EBDB-4BFC-AF9F-921F42757CE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320480" cy="365125"/>
          </a:xfrm>
        </p:spPr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www.aml-anlagentechnik.de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06A0-4599-4A1D-8086-0C61EE9D68D2}" type="datetime1">
              <a:rPr lang="de-DE" smtClean="0"/>
              <a:pPr/>
              <a:t>06.06.2017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www.aml-anlagentechnik.de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8D00FE-EBDB-4BFC-AF9F-921F42757CE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de-DE" dirty="0" smtClean="0"/>
              <a:t>Hier steht die Überschrift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468314" y="2133600"/>
            <a:ext cx="8207375" cy="3671888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Picture 2" descr="Z:\Aufträge\A-C\AML Anlagentechnik GmbH &amp; Co. KG - 10346\1-Kundenbetreuung\E-Corporate Design\Redesign Logo 2014-02\Logo-Vorlagen\AML_Logo2014_4farbig_RGB_2014032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88640"/>
            <a:ext cx="1180692" cy="5040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8841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6B956B40-9084-46BD-A189-D0467E3EDA90}" type="datetime1">
              <a:rPr lang="de-DE" smtClean="0"/>
              <a:pPr/>
              <a:t>06.06.2017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de-DE" smtClean="0"/>
              <a:t>www.aml-anlagentechnik.de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00FE-EBDB-4BFC-AF9F-921F42757CED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de-DE" dirty="0" smtClean="0"/>
              <a:t>Hier steht die Überschrift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467544" y="1988842"/>
            <a:ext cx="4032250" cy="41036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2" descr="Z:\Aufträge\A-C\AML Anlagentechnik GmbH &amp; Co. KG - 10346\1-Kundenbetreuung\E-Corporate Design\Redesign Logo 2014-02\Logo-Vorlagen\AML_Logo2014_4farbig_RGB_2014032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88640"/>
            <a:ext cx="1180692" cy="5040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3AC2-F899-41A5-B48E-7B1E22E46921}" type="datetime1">
              <a:rPr lang="de-DE" smtClean="0"/>
              <a:pPr/>
              <a:t>06.06.2017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www.aml-anlagentechnik.de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988D00FE-EBDB-4BFC-AF9F-921F42757CE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de-DE" dirty="0" smtClean="0"/>
              <a:t>Hier steht die Überschrift</a:t>
            </a:r>
            <a:endParaRPr lang="de-DE" dirty="0"/>
          </a:p>
        </p:txBody>
      </p:sp>
      <p:sp>
        <p:nvSpPr>
          <p:cNvPr id="17" name="Diagrammplatzhalter 16"/>
          <p:cNvSpPr>
            <a:spLocks noGrp="1"/>
          </p:cNvSpPr>
          <p:nvPr>
            <p:ph type="chart" sz="quarter" idx="13"/>
          </p:nvPr>
        </p:nvSpPr>
        <p:spPr>
          <a:xfrm>
            <a:off x="467544" y="2204864"/>
            <a:ext cx="7848600" cy="3529013"/>
          </a:xfrm>
          <a:noFill/>
        </p:spPr>
        <p:txBody>
          <a:bodyPr/>
          <a:lstStyle/>
          <a:p>
            <a:endParaRPr lang="de-DE" dirty="0"/>
          </a:p>
        </p:txBody>
      </p:sp>
      <p:pic>
        <p:nvPicPr>
          <p:cNvPr id="10" name="Picture 2" descr="Z:\Aufträge\A-C\AML Anlagentechnik GmbH &amp; Co. KG - 10346\1-Kundenbetreuung\E-Corporate Design\Redesign Logo 2014-02\Logo-Vorlagen\AML_Logo2014_4farbig_RGB_2014032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88640"/>
            <a:ext cx="1180692" cy="5040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8E4F-654C-43F1-800D-CDFE355C3A82}" type="datetime1">
              <a:rPr lang="de-DE" smtClean="0"/>
              <a:pPr/>
              <a:t>06.06.2017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www.aml-anlagentechnik.de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988D00FE-EBDB-4BFC-AF9F-921F42757CE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de-DE" dirty="0" smtClean="0"/>
              <a:t>Hier steht die Überschrift</a:t>
            </a:r>
            <a:endParaRPr lang="de-DE" dirty="0"/>
          </a:p>
        </p:txBody>
      </p:sp>
      <p:sp>
        <p:nvSpPr>
          <p:cNvPr id="16" name="Diagrammplatzhalter 15"/>
          <p:cNvSpPr>
            <a:spLocks noGrp="1"/>
          </p:cNvSpPr>
          <p:nvPr>
            <p:ph type="chart" sz="quarter" idx="13"/>
          </p:nvPr>
        </p:nvSpPr>
        <p:spPr>
          <a:xfrm>
            <a:off x="468314" y="2205039"/>
            <a:ext cx="8207375" cy="3960812"/>
          </a:xfrm>
        </p:spPr>
        <p:txBody>
          <a:bodyPr/>
          <a:lstStyle/>
          <a:p>
            <a:endParaRPr lang="de-DE"/>
          </a:p>
        </p:txBody>
      </p:sp>
      <p:pic>
        <p:nvPicPr>
          <p:cNvPr id="13" name="Picture 2" descr="Z:\Aufträge\A-C\AML Anlagentechnik GmbH &amp; Co. KG - 10346\1-Kundenbetreuung\E-Corporate Design\Redesign Logo 2014-02\Logo-Vorlagen\AML_Logo2014_4farbig_RGB_2014032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88640"/>
            <a:ext cx="1180692" cy="5040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Hier steht eine Überschrift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060849"/>
            <a:ext cx="82296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7544" y="63762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9FBF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22FE78B-D366-4940-865D-B0DE18597C80}" type="datetime1">
              <a:rPr lang="de-DE" smtClean="0"/>
              <a:pPr/>
              <a:t>06.06.2017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3768" y="6381328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9FBF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www.aml-anlagentechnik.de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6216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9FBF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&lt;Nr.&gt;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8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305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rutigerNextLT Regular Con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6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10" Type="http://schemas.openxmlformats.org/officeDocument/2006/relationships/image" Target="../media/image42.jpe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ml-anlagentechnik.de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 descr="Unbenannt-1.fw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0"/>
            <a:ext cx="7365504" cy="6137920"/>
          </a:xfrm>
          <a:prstGeom prst="rect">
            <a:avLst/>
          </a:prstGeom>
          <a:noFill/>
        </p:spPr>
      </p:pic>
      <p:sp>
        <p:nvSpPr>
          <p:cNvPr id="13" name="Freihandform 12"/>
          <p:cNvSpPr/>
          <p:nvPr/>
        </p:nvSpPr>
        <p:spPr>
          <a:xfrm>
            <a:off x="0" y="3573016"/>
            <a:ext cx="8604448" cy="1728192"/>
          </a:xfrm>
          <a:custGeom>
            <a:avLst/>
            <a:gdLst>
              <a:gd name="connsiteX0" fmla="*/ 0 w 9612560"/>
              <a:gd name="connsiteY0" fmla="*/ 1728192 h 1728192"/>
              <a:gd name="connsiteX1" fmla="*/ 432048 w 9612560"/>
              <a:gd name="connsiteY1" fmla="*/ 0 h 1728192"/>
              <a:gd name="connsiteX2" fmla="*/ 9612560 w 9612560"/>
              <a:gd name="connsiteY2" fmla="*/ 0 h 1728192"/>
              <a:gd name="connsiteX3" fmla="*/ 9180512 w 9612560"/>
              <a:gd name="connsiteY3" fmla="*/ 1728192 h 1728192"/>
              <a:gd name="connsiteX4" fmla="*/ 0 w 9612560"/>
              <a:gd name="connsiteY4" fmla="*/ 1728192 h 1728192"/>
              <a:gd name="connsiteX0" fmla="*/ 576064 w 9180512"/>
              <a:gd name="connsiteY0" fmla="*/ 1728192 h 1728192"/>
              <a:gd name="connsiteX1" fmla="*/ 0 w 9180512"/>
              <a:gd name="connsiteY1" fmla="*/ 0 h 1728192"/>
              <a:gd name="connsiteX2" fmla="*/ 9180512 w 9180512"/>
              <a:gd name="connsiteY2" fmla="*/ 0 h 1728192"/>
              <a:gd name="connsiteX3" fmla="*/ 8748464 w 9180512"/>
              <a:gd name="connsiteY3" fmla="*/ 1728192 h 1728192"/>
              <a:gd name="connsiteX4" fmla="*/ 576064 w 9180512"/>
              <a:gd name="connsiteY4" fmla="*/ 1728192 h 1728192"/>
              <a:gd name="connsiteX0" fmla="*/ 0 w 8604448"/>
              <a:gd name="connsiteY0" fmla="*/ 1728192 h 1728192"/>
              <a:gd name="connsiteX1" fmla="*/ 0 w 8604448"/>
              <a:gd name="connsiteY1" fmla="*/ 0 h 1728192"/>
              <a:gd name="connsiteX2" fmla="*/ 8604448 w 8604448"/>
              <a:gd name="connsiteY2" fmla="*/ 0 h 1728192"/>
              <a:gd name="connsiteX3" fmla="*/ 8172400 w 8604448"/>
              <a:gd name="connsiteY3" fmla="*/ 1728192 h 1728192"/>
              <a:gd name="connsiteX4" fmla="*/ 0 w 8604448"/>
              <a:gd name="connsiteY4" fmla="*/ 1728192 h 17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448" h="1728192">
                <a:moveTo>
                  <a:pt x="0" y="1728192"/>
                </a:moveTo>
                <a:lnTo>
                  <a:pt x="0" y="0"/>
                </a:lnTo>
                <a:lnTo>
                  <a:pt x="8604448" y="0"/>
                </a:lnTo>
                <a:lnTo>
                  <a:pt x="8172400" y="1728192"/>
                </a:lnTo>
                <a:lnTo>
                  <a:pt x="0" y="1728192"/>
                </a:lnTo>
                <a:close/>
              </a:path>
            </a:pathLst>
          </a:cu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0" y="3933056"/>
            <a:ext cx="9144000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400" b="1" i="1" dirty="0" smtClean="0">
                <a:solidFill>
                  <a:schemeClr val="bg1"/>
                </a:solidFill>
                <a:latin typeface="Myriad Pro Cond" pitchFamily="34" charset="0"/>
                <a:cs typeface="Arial" pitchFamily="34" charset="0"/>
              </a:rPr>
              <a:t>AML Anlagentechnik GmbH &amp; Co. KG</a:t>
            </a:r>
            <a:r>
              <a:rPr lang="ru-RU" sz="3400" b="1" i="1" dirty="0" smtClean="0">
                <a:solidFill>
                  <a:schemeClr val="bg1"/>
                </a:solidFill>
                <a:latin typeface="Myriad Pro Cond" pitchFamily="34" charset="0"/>
                <a:cs typeface="Arial" pitchFamily="34" charset="0"/>
              </a:rPr>
              <a:t> 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400" b="1" i="1" dirty="0" smtClean="0">
                <a:solidFill>
                  <a:schemeClr val="bg1"/>
                </a:solidFill>
                <a:latin typeface="Myriad Pro Cond" pitchFamily="34" charset="0"/>
                <a:cs typeface="Arial" pitchFamily="34" charset="0"/>
              </a:rPr>
              <a:t>ООО «АМЛ-РУС»</a:t>
            </a:r>
            <a:r>
              <a:rPr lang="de-DE" sz="3400" b="1" i="1" dirty="0" smtClean="0">
                <a:solidFill>
                  <a:schemeClr val="bg1"/>
                </a:solidFill>
                <a:latin typeface="Myriad Pro Cond" pitchFamily="34" charset="0"/>
                <a:cs typeface="Arial" pitchFamily="34" charset="0"/>
              </a:rPr>
              <a:t> </a:t>
            </a:r>
            <a:r>
              <a:rPr lang="ru-RU" sz="3400" b="1" i="1" dirty="0" smtClean="0">
                <a:solidFill>
                  <a:schemeClr val="bg1"/>
                </a:solidFill>
                <a:latin typeface="Myriad Pro Cond" pitchFamily="34" charset="0"/>
                <a:cs typeface="Arial" pitchFamily="34" charset="0"/>
              </a:rPr>
              <a:t>Россия</a:t>
            </a:r>
            <a:endParaRPr lang="de-DE" sz="3400" b="1" i="1" dirty="0" smtClean="0">
              <a:solidFill>
                <a:schemeClr val="bg1"/>
              </a:solidFill>
              <a:latin typeface="Myriad Pro Cond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516216" y="6381328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8787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i="1" dirty="0" smtClean="0">
                <a:solidFill>
                  <a:srgbClr val="878787"/>
                </a:solidFill>
                <a:latin typeface="Myriad Pro Cond" pitchFamily="34" charset="0"/>
                <a:cs typeface="Arial" pitchFamily="34" charset="0"/>
              </a:rPr>
              <a:t>www.aml-anlagentechnik.de</a:t>
            </a:r>
            <a:endParaRPr lang="de-DE" sz="1200" b="1" i="1" dirty="0">
              <a:solidFill>
                <a:srgbClr val="878787"/>
              </a:solidFill>
              <a:latin typeface="Myriad Pro Cond" pitchFamily="34" charset="0"/>
              <a:cs typeface="Arial" pitchFamily="34" charset="0"/>
            </a:endParaRPr>
          </a:p>
        </p:txBody>
      </p:sp>
      <p:pic>
        <p:nvPicPr>
          <p:cNvPr id="10" name="Picture 2" descr="Z:\Aufträge\A-C\AML Anlagentechnik GmbH &amp; Co. KG - 10346\1-Kundenbetreuung\E-Corporate Design\Redesign Logo 2014-02\Logo-Vorlagen\AML_Logo2014_4farbig_RGB_201403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268760"/>
            <a:ext cx="2831770" cy="1208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i="1" dirty="0" smtClean="0">
                <a:solidFill>
                  <a:schemeClr val="bg1"/>
                </a:solidFill>
                <a:latin typeface="Myriad Pro Cond" pitchFamily="34" charset="0"/>
              </a:rPr>
              <a:t>www.aml-anlagentechnik.de</a:t>
            </a:r>
            <a:endParaRPr lang="de-DE" b="1" i="1" dirty="0">
              <a:latin typeface="Myriad Pro Cond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00FE-EBDB-4BFC-AF9F-921F42757CED}" type="slidenum">
              <a:rPr lang="de-DE" b="1" i="1" smtClean="0">
                <a:latin typeface="Myriad Pro Cond" pitchFamily="34" charset="0"/>
              </a:rPr>
              <a:pPr/>
              <a:t>10</a:t>
            </a:fld>
            <a:endParaRPr lang="de-DE" b="1" i="1" dirty="0">
              <a:latin typeface="Myriad Pro Cond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045168" cy="3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467544" y="620689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003366"/>
                </a:solidFill>
                <a:latin typeface="Myriad Pro Cond" pitchFamily="34" charset="0"/>
                <a:ea typeface="Calibri" pitchFamily="34" charset="0"/>
                <a:cs typeface="Arial" pitchFamily="34" charset="0"/>
              </a:rPr>
              <a:t>Транспортировочная техника</a:t>
            </a:r>
            <a:endParaRPr lang="de-DE" sz="2400" i="1" dirty="0" smtClean="0">
              <a:solidFill>
                <a:srgbClr val="003366"/>
              </a:solidFill>
              <a:latin typeface="Myriad Pro Cond" pitchFamily="34" charset="0"/>
              <a:cs typeface="Arial" pitchFamily="34" charset="0"/>
            </a:endParaRPr>
          </a:p>
        </p:txBody>
      </p:sp>
      <p:pic>
        <p:nvPicPr>
          <p:cNvPr id="10" name="Picture 3" descr="X:\Fotosammlung für Werbezwecke\Ibutec\IMG_4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616" y="1700808"/>
            <a:ext cx="345638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F:\BILDER AML\Produkte AML\Förderschnecken\IMG_2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600" y="4581128"/>
            <a:ext cx="3600400" cy="145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hteck 12"/>
          <p:cNvSpPr/>
          <p:nvPr/>
        </p:nvSpPr>
        <p:spPr>
          <a:xfrm>
            <a:off x="179512" y="1196752"/>
            <a:ext cx="631844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0975" algn="l"/>
              </a:tabLst>
            </a:pPr>
            <a:endParaRPr lang="ru-RU" sz="1400" b="1" dirty="0" smtClean="0">
              <a:solidFill>
                <a:srgbClr val="003366"/>
              </a:solidFill>
              <a:cs typeface="Arial" charset="0"/>
            </a:endParaRPr>
          </a:p>
          <a:p>
            <a:pPr>
              <a:tabLst>
                <a:tab pos="180975" algn="l"/>
              </a:tabLst>
            </a:pPr>
            <a:r>
              <a:rPr lang="de-DE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AML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производит трубчатые и лотковые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шнековые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конвейеры для подачи сыпучих материалов от 1 до 150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м</a:t>
            </a:r>
            <a:r>
              <a:rPr lang="de-DE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³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/час</a:t>
            </a:r>
            <a:endParaRPr lang="de-DE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Times New Roman" pitchFamily="18" charset="0"/>
            </a:endParaRPr>
          </a:p>
          <a:p>
            <a:pPr>
              <a:tabLst>
                <a:tab pos="180975" algn="l"/>
              </a:tabLst>
            </a:pP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Times New Roman" pitchFamily="18" charset="0"/>
            </a:endParaRPr>
          </a:p>
          <a:p>
            <a:pPr>
              <a:tabLst>
                <a:tab pos="180975" algn="l"/>
              </a:tabLst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Стандартное оборудование и специальные решения:</a:t>
            </a:r>
          </a:p>
          <a:p>
            <a:pPr>
              <a:tabLst>
                <a:tab pos="180975" algn="l"/>
              </a:tabLst>
            </a:pPr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для точной дозировки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: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шнековые конвейеры для тонкой дозировки с </a:t>
            </a:r>
          </a:p>
          <a:p>
            <a:pPr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   точностью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от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20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до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3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0 грамм</a:t>
            </a:r>
          </a:p>
          <a:p>
            <a:pP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Times New Roman" pitchFamily="18" charset="0"/>
              </a:rPr>
              <a:t>д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ля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чрезвычайно абразивных материалов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: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шнековые конвейеры в </a:t>
            </a:r>
          </a:p>
          <a:p>
            <a:pPr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  износостойком  исполнении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(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песок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, к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орунд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)</a:t>
            </a:r>
          </a:p>
          <a:p>
            <a:pP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для</a:t>
            </a:r>
            <a:r>
              <a:rPr lang="de-DE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взрывоопасных материалов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: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взрывозащищенные шнековые конвейеры</a:t>
            </a:r>
          </a:p>
          <a:p>
            <a:pPr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  согласно  директиве 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ATEX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(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угольная пыль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, н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итрат аммония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, п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олимерацетаты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)</a:t>
            </a:r>
          </a:p>
          <a:p>
            <a:pP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для агрессивных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,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вызывающих коррозию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материалов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: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шнековые конвейеры в </a:t>
            </a:r>
          </a:p>
          <a:p>
            <a:pPr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  оцинкованном  исполнении или из высококачественной стали</a:t>
            </a:r>
          </a:p>
          <a:p>
            <a:pPr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  (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мокрый песок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, с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ульфат железа 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(II)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)</a:t>
            </a:r>
          </a:p>
          <a:p>
            <a:pP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для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материалов с плохой текучестью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: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шнековые конвейеры с разрыхляющим </a:t>
            </a:r>
          </a:p>
          <a:p>
            <a:pPr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   устройством на входе (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порошкообразные и волокнистые добавки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)</a:t>
            </a:r>
          </a:p>
          <a:p>
            <a:pPr>
              <a:buClr>
                <a:srgbClr val="0058B0"/>
              </a:buClr>
              <a:buFont typeface="Wingdings" pitchFamily="2" charset="2"/>
              <a:buChar char="§"/>
              <a:tabLst>
                <a:tab pos="180975" algn="l"/>
              </a:tabLst>
            </a:pPr>
            <a:endParaRPr lang="de-DE" sz="1400" i="1" dirty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i="1" dirty="0" smtClean="0">
                <a:solidFill>
                  <a:schemeClr val="bg1"/>
                </a:solidFill>
                <a:latin typeface="Myriad Pro Cond" pitchFamily="34" charset="0"/>
              </a:rPr>
              <a:t>www.aml-anlagentechnik.de</a:t>
            </a:r>
            <a:endParaRPr lang="de-DE" b="1" i="1" dirty="0">
              <a:latin typeface="Myriad Pro Cond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00FE-EBDB-4BFC-AF9F-921F42757CED}" type="slidenum">
              <a:rPr lang="de-DE" b="1" i="1" smtClean="0">
                <a:latin typeface="Myriad Pro Cond" pitchFamily="34" charset="0"/>
              </a:rPr>
              <a:pPr/>
              <a:t>11</a:t>
            </a:fld>
            <a:endParaRPr lang="de-DE" b="1" i="1" dirty="0">
              <a:latin typeface="Myriad Pro Cond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045168" cy="3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395536" y="476672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003366"/>
                </a:solidFill>
                <a:latin typeface="Myriad Pro Cond" pitchFamily="34" charset="0"/>
                <a:ea typeface="Calibri" pitchFamily="34" charset="0"/>
                <a:cs typeface="Arial" pitchFamily="34" charset="0"/>
              </a:rPr>
              <a:t>Техника взвешивания и дозирования</a:t>
            </a:r>
            <a:endParaRPr lang="de-DE" sz="2400" i="1" dirty="0" smtClean="0">
              <a:solidFill>
                <a:srgbClr val="003366"/>
              </a:solidFill>
              <a:latin typeface="Myriad Pro Cond" pitchFamily="34" charset="0"/>
              <a:cs typeface="Arial" pitchFamily="34" charset="0"/>
            </a:endParaRPr>
          </a:p>
        </p:txBody>
      </p:sp>
      <p:pic>
        <p:nvPicPr>
          <p:cNvPr id="10" name="Picture 2" descr="V:\2010\60657 Grenzebach\C TB\08_Bilder\Baustelle Juli 2012\Foto2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836712"/>
            <a:ext cx="3558542" cy="2668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V:\2010\60657 Grenzebach\C TB\08_Bilder\Baustelle Juli 2012\Foto2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2712" y="3501008"/>
            <a:ext cx="354856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hteck 11"/>
          <p:cNvSpPr/>
          <p:nvPr/>
        </p:nvSpPr>
        <p:spPr>
          <a:xfrm>
            <a:off x="179512" y="1268760"/>
            <a:ext cx="639045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0975" algn="l"/>
              </a:tabLst>
            </a:pPr>
            <a:r>
              <a:rPr lang="de-DE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AML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изготавливает весовые дозаторы для технологических </a:t>
            </a:r>
          </a:p>
          <a:p>
            <a:pPr>
              <a:tabLst>
                <a:tab pos="180975" algn="l"/>
              </a:tabLst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процессов</a:t>
            </a:r>
            <a:r>
              <a:rPr lang="de-DE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: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как для непрерывного, так и для периодического  </a:t>
            </a:r>
          </a:p>
          <a:p>
            <a:pPr>
              <a:tabLst>
                <a:tab pos="180975" algn="l"/>
              </a:tabLst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режима работы </a:t>
            </a:r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tabLst>
                <a:tab pos="180975" algn="l"/>
              </a:tabLst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Весовые дозаторы для периодического режима работы</a:t>
            </a:r>
          </a:p>
          <a:p>
            <a:pP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Ковшовые весовые дозаторы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: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для сыпучих материалов и  жидкостей (воды)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</a:p>
          <a:p>
            <a:pPr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   с диапазоном взвешивания от 20 до 10 000 кг.  Допуск показателей до 0,05%. </a:t>
            </a:r>
          </a:p>
          <a:p>
            <a:pPr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   Эти весовые дозаторы оснащены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вспомогательными устройствами для </a:t>
            </a:r>
          </a:p>
          <a:p>
            <a:pPr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   выгрузки, запорными  органами и аспирационными системами.</a:t>
            </a:r>
          </a:p>
          <a:p>
            <a:pP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Весовые дозаторы для жидкостей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: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в круглом исполнении с  диапазоном </a:t>
            </a:r>
          </a:p>
          <a:p>
            <a:pPr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    взвешивания от 50 до 5 000 кг.</a:t>
            </a:r>
          </a:p>
          <a:p>
            <a:pPr>
              <a:tabLst>
                <a:tab pos="180975" algn="l"/>
              </a:tabLst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Весовые дозаторы для непрерывного режима работы</a:t>
            </a:r>
          </a:p>
          <a:p>
            <a:pP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Гравиметрические шнековые дозаторы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: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для непрерывного </a:t>
            </a:r>
          </a:p>
          <a:p>
            <a:pPr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   дозирования сыпучих  материалов применяются шнековые </a:t>
            </a:r>
          </a:p>
          <a:p>
            <a:pPr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   конвейеры с весовыми ячейками. Пропускная способность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</a:t>
            </a:r>
            <a:endParaRPr lang="ru-RU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   от 20 до 80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т/час.</a:t>
            </a:r>
          </a:p>
          <a:p>
            <a:pPr>
              <a:tabLst>
                <a:tab pos="180975" algn="l"/>
              </a:tabLst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Специальные решения и дополнительное оборудование</a:t>
            </a:r>
            <a:endParaRPr lang="de-DE" sz="1400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Весовые дозаторы для слипающихся и спекающихся сыпучих </a:t>
            </a:r>
          </a:p>
          <a:p>
            <a:pPr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    материалов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 Системы для быстрого опорожнения дозаторов</a:t>
            </a:r>
            <a:endParaRPr lang="de-DE" sz="1400" b="1" i="1" dirty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i="1" dirty="0" smtClean="0">
                <a:solidFill>
                  <a:schemeClr val="bg1"/>
                </a:solidFill>
                <a:latin typeface="Myriad Pro Cond" pitchFamily="34" charset="0"/>
              </a:rPr>
              <a:t>www.aml-anlagentechnik.de</a:t>
            </a:r>
            <a:endParaRPr lang="de-DE" b="1" i="1" dirty="0">
              <a:latin typeface="Myriad Pro Cond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00FE-EBDB-4BFC-AF9F-921F42757CED}" type="slidenum">
              <a:rPr lang="de-DE" b="1" i="1" smtClean="0">
                <a:latin typeface="Myriad Pro Cond" pitchFamily="34" charset="0"/>
              </a:rPr>
              <a:pPr/>
              <a:t>12</a:t>
            </a:fld>
            <a:endParaRPr lang="de-DE" b="1" i="1" dirty="0">
              <a:latin typeface="Myriad Pro Con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45168" cy="3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467544" y="620688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003366"/>
                </a:solidFill>
                <a:latin typeface="Myriad Pro Cond" pitchFamily="34" charset="0"/>
                <a:ea typeface="Calibri" pitchFamily="34" charset="0"/>
                <a:cs typeface="Arial" pitchFamily="34" charset="0"/>
              </a:rPr>
              <a:t>Система управления</a:t>
            </a:r>
            <a:endParaRPr lang="de-DE" sz="2400" i="1" dirty="0" smtClean="0">
              <a:solidFill>
                <a:srgbClr val="003366"/>
              </a:solidFill>
              <a:latin typeface="Myriad Pro Cond" pitchFamily="34" charset="0"/>
              <a:cs typeface="Arial" pitchFamily="34" charset="0"/>
            </a:endParaRPr>
          </a:p>
        </p:txBody>
      </p:sp>
      <p:pic>
        <p:nvPicPr>
          <p:cNvPr id="9" name="Picture 3" descr="W1Mi1_Übersic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340768"/>
            <a:ext cx="292895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8" descr="W1Mi1_Übersicht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645024"/>
            <a:ext cx="107101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1" descr="1"/>
          <p:cNvPicPr>
            <a:picLocks noChangeAspect="1" noChangeArrowheads="1"/>
          </p:cNvPicPr>
          <p:nvPr/>
        </p:nvPicPr>
        <p:blipFill>
          <a:blip r:embed="rId6" cstate="print">
            <a:lum bright="14000" contrast="40000"/>
          </a:blip>
          <a:srcRect/>
          <a:stretch>
            <a:fillRect/>
          </a:stretch>
        </p:blipFill>
        <p:spPr bwMode="auto">
          <a:xfrm>
            <a:off x="5940152" y="3717032"/>
            <a:ext cx="1717354" cy="1143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12160" y="4941168"/>
          <a:ext cx="1584325" cy="1214437"/>
        </p:xfrm>
        <a:graphic>
          <a:graphicData uri="http://schemas.openxmlformats.org/presentationml/2006/ole">
            <p:oleObj spid="_x0000_s1037" name="Bitmap" r:id="rId7" imgW="5390476" imgH="3428571" progId="PBrush">
              <p:embed/>
            </p:oleObj>
          </a:graphicData>
        </a:graphic>
      </p:graphicFrame>
      <p:sp>
        <p:nvSpPr>
          <p:cNvPr id="13" name="Rechteck 12"/>
          <p:cNvSpPr/>
          <p:nvPr/>
        </p:nvSpPr>
        <p:spPr>
          <a:xfrm>
            <a:off x="539552" y="980728"/>
            <a:ext cx="464400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endParaRPr lang="de-DE" sz="1400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 eaLnBrk="0" hangingPunct="0"/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Мы программируем базы данных для управления сырьем и готовыми продуктами</a:t>
            </a:r>
          </a:p>
          <a:p>
            <a:pPr eaLnBrk="0" hangingPunct="0"/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управление рецептурами 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управление сырьем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рабочее время машин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сообщения о сбоях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комплексное центральное управление несколькими установками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 eaLnBrk="0" hangingPunct="0"/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Это позволяет проводить статистическую оценку процессов на установках в целях</a:t>
            </a:r>
          </a:p>
          <a:p>
            <a:pPr eaLnBrk="0" hangingPunct="0">
              <a:spcBef>
                <a:spcPct val="50000"/>
              </a:spcBef>
            </a:pPr>
            <a:endParaRPr lang="de-DE" sz="1400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определения показателей производительности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составления планов техобслуживания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анализа неисправностей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 eaLnBrk="0" hangingPunct="0">
              <a:lnSpc>
                <a:spcPts val="1200"/>
              </a:lnSpc>
              <a:buFont typeface="Wingdings" pitchFamily="2" charset="2"/>
              <a:buChar char="§"/>
            </a:pPr>
            <a:endParaRPr lang="de-DE" sz="1400" i="1" dirty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915816" y="4293096"/>
            <a:ext cx="3168352" cy="1944216"/>
            <a:chOff x="801" y="7326"/>
            <a:chExt cx="10440" cy="4860"/>
          </a:xfrm>
        </p:grpSpPr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801" y="7326"/>
              <a:ext cx="10440" cy="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981" y="8045"/>
              <a:ext cx="10080" cy="3863"/>
              <a:chOff x="981" y="6581"/>
              <a:chExt cx="10080" cy="3863"/>
            </a:xfrm>
          </p:grpSpPr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4221" y="7204"/>
                <a:ext cx="720" cy="0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flipV="1">
                <a:off x="6366" y="7204"/>
                <a:ext cx="0" cy="288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pic>
            <p:nvPicPr>
              <p:cNvPr id="19" name="Picture 24" descr="1_ET200S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2961" y="7009"/>
                <a:ext cx="815" cy="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>
                <a:off x="981" y="7024"/>
                <a:ext cx="180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8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Et200s Station</a:t>
                </a: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 rot="10800000">
                <a:off x="3861" y="7204"/>
                <a:ext cx="540" cy="0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 flipV="1">
                <a:off x="4401" y="7204"/>
                <a:ext cx="0" cy="2880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" name="Line 28"/>
              <p:cNvSpPr>
                <a:spLocks noChangeShapeType="1"/>
              </p:cNvSpPr>
              <p:nvPr/>
            </p:nvSpPr>
            <p:spPr bwMode="auto">
              <a:xfrm rot="10800000">
                <a:off x="3861" y="8644"/>
                <a:ext cx="540" cy="0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981" y="8464"/>
                <a:ext cx="180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8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Et200s Station</a:t>
                </a: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5" name="Picture 30" descr="1_ET200S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2961" y="8406"/>
                <a:ext cx="815" cy="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Line 31"/>
              <p:cNvSpPr>
                <a:spLocks noChangeShapeType="1"/>
              </p:cNvSpPr>
              <p:nvPr/>
            </p:nvSpPr>
            <p:spPr bwMode="auto">
              <a:xfrm rot="10800000">
                <a:off x="3861" y="10084"/>
                <a:ext cx="540" cy="0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" name="Text Box 32"/>
              <p:cNvSpPr txBox="1">
                <a:spLocks noChangeArrowheads="1"/>
              </p:cNvSpPr>
              <p:nvPr/>
            </p:nvSpPr>
            <p:spPr bwMode="auto">
              <a:xfrm>
                <a:off x="981" y="9904"/>
                <a:ext cx="180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8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Et200s Station</a:t>
                </a: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8" name="Picture 33" descr="1_ET200S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2961" y="9846"/>
                <a:ext cx="815" cy="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Text Box 34"/>
              <p:cNvSpPr txBox="1">
                <a:spLocks noChangeArrowheads="1"/>
              </p:cNvSpPr>
              <p:nvPr/>
            </p:nvSpPr>
            <p:spPr bwMode="auto">
              <a:xfrm>
                <a:off x="6439" y="6581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de-DE" sz="800" dirty="0" smtClean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Plant</a:t>
                </a:r>
                <a:r>
                  <a:rPr kumimoji="0" lang="de-DE" sz="8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 PC 1</a:t>
                </a: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0" name="Picture 35" descr="PC-ESM-1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7221" y="7024"/>
                <a:ext cx="734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Text Box 36"/>
              <p:cNvSpPr txBox="1">
                <a:spLocks noChangeArrowheads="1"/>
              </p:cNvSpPr>
              <p:nvPr/>
            </p:nvSpPr>
            <p:spPr bwMode="auto">
              <a:xfrm>
                <a:off x="6501" y="788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dirty="0" smtClean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Plant</a:t>
                </a:r>
                <a:r>
                  <a:rPr kumimoji="0" lang="en-GB" sz="8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 PC 2</a:t>
                </a:r>
              </a:p>
            </p:txBody>
          </p:sp>
          <p:pic>
            <p:nvPicPr>
              <p:cNvPr id="32" name="Picture 37" descr="PC-ESM-1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7221" y="8420"/>
                <a:ext cx="734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381" y="9576"/>
                <a:ext cx="2700" cy="2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de-DE" sz="800" dirty="0" smtClean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Factory</a:t>
                </a:r>
                <a:r>
                  <a:rPr kumimoji="0" lang="de-DE" sz="8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 PC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4" name="Picture 40" descr="2_S7-300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5020" y="6859"/>
                <a:ext cx="641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Line 41"/>
              <p:cNvSpPr>
                <a:spLocks noChangeShapeType="1"/>
              </p:cNvSpPr>
              <p:nvPr/>
            </p:nvSpPr>
            <p:spPr bwMode="auto">
              <a:xfrm rot="10800000" flipH="1">
                <a:off x="6366" y="8644"/>
                <a:ext cx="900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6" name="Line 42"/>
              <p:cNvSpPr>
                <a:spLocks noChangeShapeType="1"/>
              </p:cNvSpPr>
              <p:nvPr/>
            </p:nvSpPr>
            <p:spPr bwMode="auto">
              <a:xfrm rot="10800000" flipH="1">
                <a:off x="6006" y="7204"/>
                <a:ext cx="1260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7" name="Line 43"/>
              <p:cNvSpPr>
                <a:spLocks noChangeShapeType="1"/>
              </p:cNvSpPr>
              <p:nvPr/>
            </p:nvSpPr>
            <p:spPr bwMode="auto">
              <a:xfrm rot="10800000">
                <a:off x="5841" y="7204"/>
                <a:ext cx="360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8" name="Line 44"/>
              <p:cNvSpPr>
                <a:spLocks noChangeShapeType="1"/>
              </p:cNvSpPr>
              <p:nvPr/>
            </p:nvSpPr>
            <p:spPr bwMode="auto">
              <a:xfrm rot="10800000" flipH="1">
                <a:off x="6366" y="10084"/>
                <a:ext cx="900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9" name="Text Box 45"/>
              <p:cNvSpPr txBox="1">
                <a:spLocks noChangeArrowheads="1"/>
              </p:cNvSpPr>
              <p:nvPr/>
            </p:nvSpPr>
            <p:spPr bwMode="auto">
              <a:xfrm>
                <a:off x="4431" y="7624"/>
                <a:ext cx="1800" cy="4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8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40" name="Text Box 46"/>
              <p:cNvSpPr txBox="1">
                <a:spLocks noChangeArrowheads="1"/>
              </p:cNvSpPr>
              <p:nvPr/>
            </p:nvSpPr>
            <p:spPr bwMode="auto">
              <a:xfrm>
                <a:off x="3936" y="6844"/>
                <a:ext cx="90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41" name="Picture 48" descr="PC-ESM-1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9787" y="8420"/>
                <a:ext cx="734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Text Box 49"/>
              <p:cNvSpPr txBox="1">
                <a:spLocks noChangeArrowheads="1"/>
              </p:cNvSpPr>
              <p:nvPr/>
            </p:nvSpPr>
            <p:spPr bwMode="auto">
              <a:xfrm>
                <a:off x="9261" y="8019"/>
                <a:ext cx="1800" cy="3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de-DE" sz="800" dirty="0" smtClean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kumimoji="0" lang="de-DE" sz="8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QL Server)</a:t>
                </a: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Line 50"/>
              <p:cNvSpPr>
                <a:spLocks noChangeShapeType="1"/>
              </p:cNvSpPr>
              <p:nvPr/>
            </p:nvSpPr>
            <p:spPr bwMode="auto">
              <a:xfrm rot="10800000">
                <a:off x="7896" y="10084"/>
                <a:ext cx="2265" cy="0"/>
              </a:xfrm>
              <a:prstGeom prst="line">
                <a:avLst/>
              </a:prstGeom>
              <a:noFill/>
              <a:ln w="19050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4" name="Line 51"/>
              <p:cNvSpPr>
                <a:spLocks noChangeShapeType="1"/>
              </p:cNvSpPr>
              <p:nvPr/>
            </p:nvSpPr>
            <p:spPr bwMode="auto">
              <a:xfrm rot="10800000">
                <a:off x="10150" y="9004"/>
                <a:ext cx="11" cy="1080"/>
              </a:xfrm>
              <a:prstGeom prst="line">
                <a:avLst/>
              </a:prstGeom>
              <a:noFill/>
              <a:ln w="19050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5" name="Text Box 52"/>
              <p:cNvSpPr txBox="1">
                <a:spLocks noChangeArrowheads="1"/>
              </p:cNvSpPr>
              <p:nvPr/>
            </p:nvSpPr>
            <p:spPr bwMode="auto">
              <a:xfrm>
                <a:off x="9081" y="9724"/>
                <a:ext cx="90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i="1" dirty="0" smtClean="0">
                <a:solidFill>
                  <a:schemeClr val="bg1"/>
                </a:solidFill>
                <a:latin typeface="Myriad Pro Cond" pitchFamily="34" charset="0"/>
              </a:rPr>
              <a:t>www.aml-anlagentechnik.de</a:t>
            </a:r>
            <a:endParaRPr lang="de-DE" b="1" i="1" dirty="0">
              <a:latin typeface="Myriad Pro Cond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00FE-EBDB-4BFC-AF9F-921F42757CED}" type="slidenum">
              <a:rPr lang="de-DE" b="1" i="1" smtClean="0"/>
              <a:pPr/>
              <a:t>13</a:t>
            </a:fld>
            <a:endParaRPr lang="de-DE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1045168" cy="3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467544" y="1196752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003366"/>
                </a:solidFill>
                <a:latin typeface="Myriad Pro Cond" pitchFamily="34" charset="0"/>
                <a:ea typeface="Calibri" pitchFamily="34" charset="0"/>
                <a:cs typeface="Arial" pitchFamily="34" charset="0"/>
              </a:rPr>
              <a:t>Монтаж и ввод в эксплуатацию</a:t>
            </a:r>
            <a:endParaRPr lang="de-DE" sz="2400" i="1" dirty="0" smtClean="0">
              <a:solidFill>
                <a:srgbClr val="003366"/>
              </a:solidFill>
              <a:latin typeface="Myriad Pro Cond" pitchFamily="34" charset="0"/>
              <a:cs typeface="Arial" pitchFamily="34" charset="0"/>
            </a:endParaRPr>
          </a:p>
        </p:txBody>
      </p:sp>
      <p:pic>
        <p:nvPicPr>
          <p:cNvPr id="9" name="Picture 2" descr="X:\Fotosammlung für Werbezwecke\Montage\SANY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908720"/>
            <a:ext cx="3130855" cy="272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F:\BILDER AML\Mischanlagen\2009 60557 Kreps Sandtrocknung\2009 60557 Kreps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645024"/>
            <a:ext cx="3143272" cy="241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hteck 10"/>
          <p:cNvSpPr/>
          <p:nvPr/>
        </p:nvSpPr>
        <p:spPr>
          <a:xfrm>
            <a:off x="179512" y="1916832"/>
            <a:ext cx="493204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de-DE" sz="2400" b="1" dirty="0" smtClean="0">
                <a:solidFill>
                  <a:srgbClr val="003366"/>
                </a:solidFill>
              </a:rPr>
              <a:t>                </a:t>
            </a:r>
            <a:endParaRPr lang="de-DE" sz="2400" dirty="0" smtClean="0"/>
          </a:p>
          <a:p>
            <a:pPr>
              <a:lnSpc>
                <a:spcPts val="1200"/>
              </a:lnSpc>
            </a:pPr>
            <a:endParaRPr lang="de-DE" sz="2000" dirty="0" smtClean="0"/>
          </a:p>
          <a:p>
            <a:pPr>
              <a:lnSpc>
                <a:spcPts val="1200"/>
              </a:lnSpc>
            </a:pP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координация проектов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</a:pP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шефмонтаж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</a:pP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надзор над монтажом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</a:pP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сервисное обслуживание после ввода </a:t>
            </a:r>
          </a:p>
          <a:p>
            <a:pPr>
              <a:lnSpc>
                <a:spcPts val="1200"/>
              </a:lnSpc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 в эксплуатацию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</a:p>
          <a:p>
            <a:pPr>
              <a:lnSpc>
                <a:spcPts val="1200"/>
              </a:lnSpc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техобслуживание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</a:pP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реконструкция и расширение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de-DE" sz="1400" dirty="0" smtClean="0"/>
          </a:p>
          <a:p>
            <a:pPr>
              <a:lnSpc>
                <a:spcPts val="1200"/>
              </a:lnSpc>
              <a:buClr>
                <a:schemeClr val="accent2"/>
              </a:buClr>
              <a:buFont typeface="Wingdings" pitchFamily="2" charset="2"/>
              <a:buNone/>
            </a:pPr>
            <a:endParaRPr lang="de-DE" sz="1400" dirty="0">
              <a:cs typeface="Arial" charset="0"/>
            </a:endParaRPr>
          </a:p>
        </p:txBody>
      </p:sp>
      <p:pic>
        <p:nvPicPr>
          <p:cNvPr id="13" name="Picture 2" descr="F:\BILDER AML\Mischanlagen\2010  60657 Grenzebach\2010 60657 GrenzebachAnsicht 2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5647" t="6769" r="38695" b="10154"/>
          <a:stretch>
            <a:fillRect/>
          </a:stretch>
        </p:blipFill>
        <p:spPr bwMode="auto">
          <a:xfrm>
            <a:off x="3635896" y="1916832"/>
            <a:ext cx="2088809" cy="388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i="1" dirty="0" smtClean="0">
                <a:solidFill>
                  <a:schemeClr val="bg1"/>
                </a:solidFill>
                <a:latin typeface="Myriad Pro Cond" pitchFamily="34" charset="0"/>
              </a:rPr>
              <a:t>www.aml-anlagentechnik.de</a:t>
            </a:r>
            <a:endParaRPr lang="de-DE" b="1" i="1" dirty="0">
              <a:latin typeface="Myriad Pro Cond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00FE-EBDB-4BFC-AF9F-921F42757CED}" type="slidenum">
              <a:rPr lang="de-DE" b="1" i="1" smtClean="0">
                <a:latin typeface="Myriad Pro Cond" pitchFamily="34" charset="0"/>
              </a:rPr>
              <a:pPr/>
              <a:t>14</a:t>
            </a:fld>
            <a:endParaRPr lang="de-DE" b="1" i="1" dirty="0">
              <a:latin typeface="Myriad Pro Cond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045168" cy="3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395536" y="836712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400" b="1" i="1" dirty="0" smtClean="0">
                <a:solidFill>
                  <a:srgbClr val="003366"/>
                </a:solidFill>
                <a:latin typeface="Myriad Pro Cond" pitchFamily="34" charset="0"/>
                <a:ea typeface="Calibri" pitchFamily="34" charset="0"/>
                <a:cs typeface="Arial" pitchFamily="34" charset="0"/>
              </a:rPr>
              <a:t>After- Sales- Service </a:t>
            </a:r>
            <a:r>
              <a:rPr lang="ru-RU" sz="2400" b="1" i="1" dirty="0" smtClean="0">
                <a:solidFill>
                  <a:srgbClr val="003366"/>
                </a:solidFill>
                <a:latin typeface="Myriad Pro Cond" pitchFamily="34" charset="0"/>
                <a:ea typeface="Calibri" pitchFamily="34" charset="0"/>
                <a:cs typeface="Arial" pitchFamily="34" charset="0"/>
              </a:rPr>
              <a:t>и ремонтные работы</a:t>
            </a:r>
            <a:endParaRPr lang="de-DE" sz="2400" i="1" dirty="0" smtClean="0">
              <a:solidFill>
                <a:srgbClr val="003366"/>
              </a:solidFill>
              <a:latin typeface="Myriad Pro Cond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9030">
            <a:off x="5778154" y="1701879"/>
            <a:ext cx="2606399" cy="194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hteck 10"/>
          <p:cNvSpPr/>
          <p:nvPr/>
        </p:nvSpPr>
        <p:spPr>
          <a:xfrm>
            <a:off x="539552" y="2060848"/>
            <a:ext cx="5400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AML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к Вашим услугам после сдачи завода в эксплуатацию</a:t>
            </a:r>
            <a:endParaRPr lang="de-DE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Наш сервис</a:t>
            </a:r>
          </a:p>
          <a:p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обучение Ваших операторов и работников из сферы техобслуживания</a:t>
            </a:r>
          </a:p>
          <a:p>
            <a:pPr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 анализ работы в режиме 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Online</a:t>
            </a:r>
            <a:endParaRPr lang="ru-RU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плановое техобслуживание</a:t>
            </a:r>
          </a:p>
          <a:p>
            <a:pPr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краткосрочные поставки запасных и быстроизнашивающихся деталей</a:t>
            </a:r>
          </a:p>
          <a:p>
            <a:pPr>
              <a:lnSpc>
                <a:spcPts val="1200"/>
              </a:lnSpc>
            </a:pP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</a:pP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Наши услуги</a:t>
            </a:r>
          </a:p>
          <a:p>
            <a:pPr>
              <a:lnSpc>
                <a:spcPts val="1200"/>
              </a:lnSpc>
            </a:pPr>
            <a:endParaRPr lang="de-DE" sz="1400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модернизация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оптимизация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расширение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переоборудование</a:t>
            </a:r>
            <a:endParaRPr lang="ru-RU" sz="1400" i="1" dirty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34111">
            <a:off x="4523996" y="4291909"/>
            <a:ext cx="2659988" cy="142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484784"/>
            <a:ext cx="3816424" cy="4752528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www.aml-anlagentechnik.de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00FE-EBDB-4BFC-AF9F-921F42757CED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864096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latin typeface="Myriad Pro Cond" pitchFamily="34" charset="0"/>
              </a:rPr>
              <a:t>ООО «АМЛ-РУС» - оптимальные решения для российских заказчиков</a:t>
            </a:r>
            <a:endParaRPr lang="ru-RU" sz="1800" i="1" dirty="0">
              <a:latin typeface="Myriad Pro Light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23528" y="1268760"/>
            <a:ext cx="4032250" cy="3600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00" b="1" i="1" dirty="0" smtClean="0">
                <a:solidFill>
                  <a:srgbClr val="002060"/>
                </a:solidFill>
                <a:latin typeface="Myriad Pro Cond" pitchFamily="34" charset="0"/>
              </a:rPr>
              <a:t>Локализация производства на территории Российской Федерации</a:t>
            </a:r>
            <a:endParaRPr lang="ru-RU" sz="1300" i="1" dirty="0" smtClean="0">
              <a:solidFill>
                <a:srgbClr val="002060"/>
              </a:solidFill>
              <a:latin typeface="Myriad Pro Light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200" i="1" dirty="0" smtClean="0">
                <a:solidFill>
                  <a:srgbClr val="002060"/>
                </a:solidFill>
                <a:latin typeface="Myriad Pro Cond" pitchFamily="34" charset="0"/>
              </a:rPr>
              <a:t>Производство технологического оборудования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200" i="1" dirty="0" smtClean="0">
                <a:solidFill>
                  <a:srgbClr val="002060"/>
                </a:solidFill>
                <a:latin typeface="Myriad Pro Cond" pitchFamily="34" charset="0"/>
              </a:rPr>
              <a:t>Производство металлоконструкций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200" i="1" dirty="0" smtClean="0">
                <a:solidFill>
                  <a:srgbClr val="002060"/>
                </a:solidFill>
                <a:latin typeface="Myriad Pro Cond" pitchFamily="34" charset="0"/>
              </a:rPr>
              <a:t>Строительно-монтажные работы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200" i="1" dirty="0" smtClean="0">
                <a:solidFill>
                  <a:srgbClr val="002060"/>
                </a:solidFill>
                <a:latin typeface="Myriad Pro Cond" pitchFamily="34" charset="0"/>
              </a:rPr>
              <a:t>Шеф-монтаж и ввод в эксплуатацию</a:t>
            </a:r>
            <a:endParaRPr lang="ru-RU" sz="1200" i="1" dirty="0" smtClean="0">
              <a:solidFill>
                <a:srgbClr val="002060"/>
              </a:solidFill>
              <a:latin typeface="Myriad Pro Light" pitchFamily="34" charset="0"/>
            </a:endParaRPr>
          </a:p>
          <a:p>
            <a:pPr marL="0" indent="0">
              <a:buNone/>
            </a:pPr>
            <a:r>
              <a:rPr lang="ru-RU" sz="1300" b="1" i="1" dirty="0" smtClean="0">
                <a:solidFill>
                  <a:srgbClr val="002060"/>
                </a:solidFill>
                <a:latin typeface="Myriad Pro Cond" pitchFamily="34" charset="0"/>
              </a:rPr>
              <a:t>Проектирование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200" i="1" dirty="0" smtClean="0">
                <a:solidFill>
                  <a:srgbClr val="002060"/>
                </a:solidFill>
                <a:latin typeface="Myriad Pro Cond" pitchFamily="34" charset="0"/>
              </a:rPr>
              <a:t>Разработка проектной документации на основе инжиниринговых решений компании </a:t>
            </a:r>
            <a:r>
              <a:rPr lang="en-US" sz="1200" i="1" dirty="0" smtClean="0">
                <a:solidFill>
                  <a:srgbClr val="002060"/>
                </a:solidFill>
                <a:latin typeface="Myriad Pro Cond" pitchFamily="34" charset="0"/>
              </a:rPr>
              <a:t>AML Anlagentechnik</a:t>
            </a:r>
            <a:r>
              <a:rPr lang="ru-RU" sz="1200" i="1" dirty="0" smtClean="0">
                <a:solidFill>
                  <a:srgbClr val="002060"/>
                </a:solidFill>
                <a:latin typeface="Myriad Pro Cond" pitchFamily="34" charset="0"/>
              </a:rPr>
              <a:t> </a:t>
            </a:r>
            <a:r>
              <a:rPr lang="de-DE" sz="1200" i="1" dirty="0" smtClean="0">
                <a:solidFill>
                  <a:srgbClr val="003366"/>
                </a:solidFill>
                <a:latin typeface="Myriad Pro Cond" pitchFamily="34" charset="0"/>
                <a:ea typeface="Calibri" pitchFamily="34" charset="0"/>
              </a:rPr>
              <a:t>GmbH </a:t>
            </a:r>
            <a:r>
              <a:rPr lang="de-DE" sz="1200" i="1" dirty="0">
                <a:solidFill>
                  <a:srgbClr val="003366"/>
                </a:solidFill>
                <a:latin typeface="Myriad Pro Cond" pitchFamily="34" charset="0"/>
                <a:ea typeface="Calibri" pitchFamily="34" charset="0"/>
              </a:rPr>
              <a:t>&amp; Co. </a:t>
            </a:r>
            <a:r>
              <a:rPr lang="de-DE" sz="1200" i="1" dirty="0" smtClean="0">
                <a:solidFill>
                  <a:srgbClr val="003366"/>
                </a:solidFill>
                <a:latin typeface="Myriad Pro Cond" pitchFamily="34" charset="0"/>
                <a:ea typeface="Calibri" pitchFamily="34" charset="0"/>
              </a:rPr>
              <a:t>KG</a:t>
            </a:r>
            <a:r>
              <a:rPr lang="ru-RU" sz="1500" i="1" dirty="0" smtClean="0">
                <a:solidFill>
                  <a:srgbClr val="002060"/>
                </a:solidFill>
                <a:latin typeface="Myriad Pro Cond" pitchFamily="34" charset="0"/>
              </a:rPr>
              <a:t> </a:t>
            </a:r>
            <a:endParaRPr lang="ru-RU" sz="1400" i="1" dirty="0" smtClean="0">
              <a:solidFill>
                <a:srgbClr val="002060"/>
              </a:solidFill>
              <a:latin typeface="Myriad Pro Light" pitchFamily="34" charset="0"/>
            </a:endParaRPr>
          </a:p>
          <a:p>
            <a:pPr marL="0" indent="0">
              <a:buNone/>
            </a:pPr>
            <a:r>
              <a:rPr lang="ru-RU" sz="1300" b="1" i="1" dirty="0" smtClean="0">
                <a:solidFill>
                  <a:srgbClr val="002060"/>
                </a:solidFill>
                <a:latin typeface="Myriad Pro Cond" pitchFamily="34" charset="0"/>
              </a:rPr>
              <a:t>Сервисное обслуживание</a:t>
            </a:r>
          </a:p>
          <a:p>
            <a:pPr marL="0" indent="0">
              <a:buNone/>
            </a:pPr>
            <a:r>
              <a:rPr lang="ru-RU" sz="1300" b="1" i="1" dirty="0" smtClean="0">
                <a:solidFill>
                  <a:srgbClr val="002060"/>
                </a:solidFill>
                <a:latin typeface="Myriad Pro Cond" pitchFamily="34" charset="0"/>
              </a:rPr>
              <a:t>Руководство проектами</a:t>
            </a:r>
          </a:p>
          <a:p>
            <a:pPr marL="0" indent="0">
              <a:buNone/>
            </a:pPr>
            <a:r>
              <a:rPr lang="ru-RU" sz="1300" b="1" i="1" dirty="0" smtClean="0">
                <a:solidFill>
                  <a:srgbClr val="002060"/>
                </a:solidFill>
                <a:latin typeface="Myriad Pro Cond" pitchFamily="34" charset="0"/>
              </a:rPr>
              <a:t>Оптимальная логистика</a:t>
            </a:r>
            <a:endParaRPr lang="en-US" sz="1300" b="1" i="1" dirty="0" smtClean="0">
              <a:solidFill>
                <a:srgbClr val="002060"/>
              </a:solidFill>
              <a:latin typeface="Myriad Pro Cond" pitchFamily="34" charset="0"/>
            </a:endParaRPr>
          </a:p>
          <a:p>
            <a:pPr marL="0" indent="0">
              <a:buNone/>
            </a:pPr>
            <a:endParaRPr lang="en-US" sz="14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4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1045168" cy="3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_0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293096"/>
            <a:ext cx="460851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102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i="1" dirty="0" smtClean="0">
                <a:solidFill>
                  <a:schemeClr val="bg1"/>
                </a:solidFill>
                <a:latin typeface="Myriad Pro Cond" pitchFamily="34" charset="0"/>
              </a:rPr>
              <a:t>www.aml-anlagentechnik.de</a:t>
            </a:r>
            <a:endParaRPr lang="de-DE" b="1" i="1" dirty="0">
              <a:latin typeface="Myriad Pro Cond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00FE-EBDB-4BFC-AF9F-921F42757CED}" type="slidenum">
              <a:rPr lang="de-DE" b="1" i="1" smtClean="0">
                <a:latin typeface="Myriad Pro Cond" pitchFamily="34" charset="0"/>
              </a:rPr>
              <a:pPr/>
              <a:t>16</a:t>
            </a:fld>
            <a:endParaRPr lang="de-DE" b="1" i="1" dirty="0">
              <a:latin typeface="Myriad Pro Cond" pitchFamily="34" charset="0"/>
            </a:endParaRPr>
          </a:p>
        </p:txBody>
      </p:sp>
      <p:pic>
        <p:nvPicPr>
          <p:cNvPr id="7" name="Picture 2" descr="X:\Fotosammlung für Werbezwecke\Mischanlagen\KS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92696"/>
            <a:ext cx="3600400" cy="287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X:\Fotosammlung für Werbezwecke\Mischanlagen\2009 60557 Kreps Sandtrocknung\2009 60557 Kreps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73016"/>
            <a:ext cx="3696411" cy="2772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045168" cy="3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467544" y="476672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rgbClr val="003366"/>
                </a:solidFill>
                <a:latin typeface="Myriad Pro Cond" pitchFamily="34" charset="0"/>
              </a:rPr>
              <a:t>Избранные референции компании </a:t>
            </a:r>
            <a:r>
              <a:rPr lang="de-DE" sz="2000" b="1" i="1" dirty="0" smtClean="0">
                <a:solidFill>
                  <a:srgbClr val="003366"/>
                </a:solidFill>
                <a:latin typeface="Myriad Pro Cond" pitchFamily="34" charset="0"/>
                <a:ea typeface="Calibri" pitchFamily="34" charset="0"/>
                <a:cs typeface="Arial" pitchFamily="34" charset="0"/>
              </a:rPr>
              <a:t>AML Anlagentechnik GmbH &amp; Co. KG</a:t>
            </a:r>
            <a:endParaRPr lang="de-DE" sz="2000" i="1" dirty="0" smtClean="0">
              <a:solidFill>
                <a:srgbClr val="003366"/>
              </a:solidFill>
              <a:latin typeface="Myriad Pro Cond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67544" y="1412776"/>
            <a:ext cx="4572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Заводы по производству сухих строительных смесей</a:t>
            </a:r>
          </a:p>
          <a:p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Intoplan GmbH, Dittersdorf/Германия – завод по производству сухих строительных смесей</a:t>
            </a:r>
          </a:p>
          <a:p>
            <a:pPr>
              <a:buFont typeface="Wingdings" pitchFamily="2" charset="2"/>
              <a:buChar char="§"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Bolix S.A., г.Живец/Польша – завод по производству сухих строительных   смесей</a:t>
            </a:r>
          </a:p>
          <a:p>
            <a:pPr>
              <a:buFont typeface="Wingdings" pitchFamily="2" charset="2"/>
              <a:buChar char="§"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Mapei S.p.a.,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г.Дубай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/ ОАЭ - завод по производству сухих строительных смесей</a:t>
            </a:r>
          </a:p>
          <a:p>
            <a:pPr>
              <a:buFont typeface="Wingdings" pitchFamily="2" charset="2"/>
              <a:buChar char="§"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ЗАО "Баутек" /"Себряковцемент", г.Смоленск/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Росия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- завод по производству сухих строительных смесей</a:t>
            </a:r>
          </a:p>
          <a:p>
            <a:pPr>
              <a:buFont typeface="Wingdings" pitchFamily="2" charset="2"/>
              <a:buChar char="§"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ЗАО «ПП КРЕПС", г.Санкт Петербург/Россия - завод по производству сухих строительных смесей</a:t>
            </a:r>
          </a:p>
          <a:p>
            <a:pPr>
              <a:buFont typeface="Wingdings" pitchFamily="2" charset="2"/>
              <a:buChar char="§"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ООО «Корпорация «КРЕПС», г.Арамиль, Свердловская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обл.-завод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по производству сухих строительных смесей</a:t>
            </a:r>
          </a:p>
          <a:p>
            <a:pPr>
              <a:buFont typeface="Wingdings" pitchFamily="2" charset="2"/>
              <a:buChar char="§"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ЕК Кемикал, г.Нижний Новгород /Россия - реконструкция завода по производству сухих строительных смесей</a:t>
            </a:r>
          </a:p>
          <a:p>
            <a:pPr>
              <a:buFont typeface="Wingdings" pitchFamily="2" charset="2"/>
              <a:buChar char="§"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ООО «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Биформ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", г.Санкт Петербург/Россия - завод по производству сухих строительных смесей: промышленные полы</a:t>
            </a:r>
          </a:p>
          <a:p>
            <a:pPr>
              <a:buFont typeface="Wingdings" pitchFamily="2" charset="2"/>
              <a:buChar char="§"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ООО «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Каббалкгипс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»,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г.Тырныаус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/Россия –завод по производству сухих строительных смесей</a:t>
            </a:r>
          </a:p>
          <a:p>
            <a:pPr>
              <a:buFont typeface="Wingdings" pitchFamily="2" charset="2"/>
              <a:buChar char="§"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ООО «ПК «СЕДРУС»,г.Коломна/Россия - завод по производству сухих строительных смесей</a:t>
            </a:r>
          </a:p>
          <a:p>
            <a:pPr>
              <a:buFont typeface="Wingdings" pitchFamily="2" charset="2"/>
              <a:buChar char="§"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ООО «ПК «СЕРДУС», г.Невинномысск/Россия-завод по производству сухих строительных смесей </a:t>
            </a:r>
            <a:endParaRPr lang="ru-RU" sz="1200" i="1" dirty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i="1" dirty="0" smtClean="0">
                <a:solidFill>
                  <a:schemeClr val="bg1"/>
                </a:solidFill>
                <a:latin typeface="Myriad Pro Cond" pitchFamily="34" charset="0"/>
              </a:rPr>
              <a:t>www.aml-anlagentechnik.de</a:t>
            </a:r>
            <a:endParaRPr lang="de-DE" b="1" i="1" dirty="0">
              <a:latin typeface="Myriad Pro Cond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00FE-EBDB-4BFC-AF9F-921F42757CED}" type="slidenum">
              <a:rPr lang="de-DE" b="1" i="1" smtClean="0">
                <a:latin typeface="Myriad Pro Cond" pitchFamily="34" charset="0"/>
              </a:rPr>
              <a:pPr/>
              <a:t>17</a:t>
            </a:fld>
            <a:endParaRPr lang="de-DE" b="1" i="1" dirty="0">
              <a:latin typeface="Myriad Pro Con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045168" cy="3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179512" y="548680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rgbClr val="003366"/>
                </a:solidFill>
                <a:latin typeface="Myriad Pro Cond" pitchFamily="34" charset="0"/>
              </a:rPr>
              <a:t>Избранные референции компании </a:t>
            </a:r>
            <a:r>
              <a:rPr lang="de-DE" sz="2000" b="1" i="1" dirty="0" smtClean="0">
                <a:solidFill>
                  <a:srgbClr val="003366"/>
                </a:solidFill>
                <a:latin typeface="Myriad Pro Cond" pitchFamily="34" charset="0"/>
                <a:ea typeface="Calibri" pitchFamily="34" charset="0"/>
                <a:cs typeface="Arial" pitchFamily="34" charset="0"/>
              </a:rPr>
              <a:t>AML Anlagentechnik GmbH &amp; Co. KG</a:t>
            </a:r>
            <a:endParaRPr lang="de-DE" sz="2000" i="1" dirty="0" smtClean="0">
              <a:solidFill>
                <a:srgbClr val="003366"/>
              </a:solidFill>
              <a:latin typeface="Myriad Pro Cond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79512" y="1556792"/>
            <a:ext cx="624644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3366"/>
                </a:solidFill>
                <a:latin typeface="Myriad Pro Cond" pitchFamily="34" charset="0"/>
              </a:rPr>
              <a:t>Обеспыливающая техника</a:t>
            </a:r>
          </a:p>
          <a:p>
            <a:endParaRPr lang="de-DE" b="1" i="1" dirty="0" smtClean="0">
              <a:solidFill>
                <a:srgbClr val="003366"/>
              </a:solidFill>
              <a:latin typeface="Myriad Pro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DOMO Caproleuna GmbH, Leuna/Германия - система обеспыливания для линии производства и хранения сульфата амония</a:t>
            </a:r>
          </a:p>
          <a:p>
            <a:pPr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Henkel Genthin GmbH, Genthin/ Германия - система обеспыливания для производства  моющих средств</a:t>
            </a:r>
          </a:p>
          <a:p>
            <a:pPr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PHILIP MORRIS GmbH, Berlin/ Германия - система для производства по добычи соли</a:t>
            </a:r>
          </a:p>
          <a:p>
            <a:pPr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OAO "Балтийский Балкерный Терминал", Санкт Петербург / Россия - система 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обеспыливания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для перегрузки удобрений</a:t>
            </a:r>
          </a:p>
          <a:p>
            <a:pPr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Krutrade AG/OAO "Ростерминалуголь", Усть-Луга/Россия - система обеспыливания для перегрузки каменного угля для пересыпных станций  и  станции 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вагоноопрокидывателя</a:t>
            </a:r>
            <a:endParaRPr lang="ru-RU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HAVER &amp; BOECKER OHG, Oelde/ Германия – система обеспыливания для упаковочной станции / сухие строительные смеси</a:t>
            </a:r>
          </a:p>
          <a:p>
            <a:pPr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Suedharzer Gipswerk GmbH, Ellrich/ Германия - фильтр (классификатор материала) пневмоаспирация для ангидрита</a:t>
            </a:r>
          </a:p>
          <a:p>
            <a:pPr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ООО «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Ремикс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», Санкт-Петербург/Россия, поставка фильтровальных установок на завод по производству сухих смесей</a:t>
            </a:r>
          </a:p>
          <a:p>
            <a:pPr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АО «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Ростерминалуголь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», Усть-Луга/Россия- аспирационные установки пересыпных станций для перегрузки каменного угля</a:t>
            </a:r>
          </a:p>
        </p:txBody>
      </p:sp>
      <p:pic>
        <p:nvPicPr>
          <p:cNvPr id="11" name="Рисунок 10" descr="IMG_0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88640"/>
            <a:ext cx="2664296" cy="1944216"/>
          </a:xfrm>
          <a:prstGeom prst="rect">
            <a:avLst/>
          </a:prstGeom>
        </p:spPr>
      </p:pic>
      <p:pic>
        <p:nvPicPr>
          <p:cNvPr id="12" name="Рисунок 11" descr="IMG_0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052736"/>
            <a:ext cx="2736304" cy="3384376"/>
          </a:xfrm>
          <a:prstGeom prst="rect">
            <a:avLst/>
          </a:prstGeom>
        </p:spPr>
      </p:pic>
      <p:pic>
        <p:nvPicPr>
          <p:cNvPr id="14" name="Рисунок 13" descr="IMG_13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437112"/>
            <a:ext cx="2736304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i="1" dirty="0" smtClean="0">
                <a:solidFill>
                  <a:schemeClr val="bg1"/>
                </a:solidFill>
                <a:latin typeface="Myriad Pro Cond" pitchFamily="34" charset="0"/>
              </a:rPr>
              <a:t>www.aml-anlagentechnik.de</a:t>
            </a:r>
            <a:endParaRPr lang="de-DE" b="1" i="1" dirty="0">
              <a:latin typeface="Myriad Pro Cond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00FE-EBDB-4BFC-AF9F-921F42757CED}" type="slidenum">
              <a:rPr lang="de-DE" b="1" i="1" smtClean="0">
                <a:latin typeface="Myriad Pro Cond" pitchFamily="34" charset="0"/>
              </a:rPr>
              <a:pPr/>
              <a:t>18</a:t>
            </a:fld>
            <a:endParaRPr lang="de-DE" b="1" i="1" dirty="0">
              <a:latin typeface="Myriad Pro Con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045168" cy="3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179512" y="548680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003366"/>
                </a:solidFill>
                <a:latin typeface="Myriad Pro Cond" pitchFamily="34" charset="0"/>
                <a:ea typeface="Calibri" pitchFamily="34" charset="0"/>
                <a:cs typeface="Arial" pitchFamily="34" charset="0"/>
              </a:rPr>
              <a:t> Проекты «под ключ»</a:t>
            </a:r>
            <a:endParaRPr lang="de-DE" sz="2400" i="1" dirty="0" smtClean="0">
              <a:solidFill>
                <a:srgbClr val="003366"/>
              </a:solidFill>
              <a:latin typeface="Myriad Pro Cond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1520" y="836712"/>
            <a:ext cx="640871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buClr>
                <a:schemeClr val="accent2"/>
              </a:buClr>
              <a:buFont typeface="Wingdings" pitchFamily="2" charset="2"/>
              <a:buNone/>
              <a:tabLst>
                <a:tab pos="457200" algn="l"/>
              </a:tabLst>
            </a:pPr>
            <a:endParaRPr lang="de-DE" sz="1400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chemeClr val="accent2"/>
              </a:buClr>
              <a:buFont typeface="Wingdings" pitchFamily="2" charset="2"/>
              <a:buNone/>
              <a:tabLst>
                <a:tab pos="457200" algn="l"/>
              </a:tabLst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Строительство заводов по производству ССС</a:t>
            </a:r>
          </a:p>
          <a:p>
            <a:pPr>
              <a:lnSpc>
                <a:spcPts val="1200"/>
              </a:lnSpc>
              <a:buClr>
                <a:schemeClr val="accent2"/>
              </a:buClr>
              <a:buFont typeface="Wingdings" pitchFamily="2" charset="2"/>
              <a:buNone/>
              <a:tabLst>
                <a:tab pos="457200" algn="l"/>
              </a:tabLst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de-DE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rgbClr val="003366"/>
              </a:buClr>
              <a:tabLst>
                <a:tab pos="457200" algn="l"/>
              </a:tabLst>
            </a:pPr>
            <a:r>
              <a:rPr lang="de-DE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ЗАО</a:t>
            </a:r>
            <a:r>
              <a:rPr lang="de-DE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«ПП «КРЕПС»,г.Санкт Петербург</a:t>
            </a:r>
            <a:r>
              <a:rPr lang="de-DE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-2005г.</a:t>
            </a:r>
          </a:p>
          <a:p>
            <a:pPr>
              <a:lnSpc>
                <a:spcPts val="1200"/>
              </a:lnSpc>
              <a:buClr>
                <a:srgbClr val="003366"/>
              </a:buClr>
              <a:tabLst>
                <a:tab pos="457200" algn="l"/>
              </a:tabLst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ООО «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Биформ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», производство промышленных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полов,г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. Санкт-Петербург-2008г.</a:t>
            </a:r>
          </a:p>
          <a:p>
            <a:pPr>
              <a:lnSpc>
                <a:spcPts val="1200"/>
              </a:lnSpc>
              <a:buClr>
                <a:srgbClr val="003366"/>
              </a:buClr>
              <a:tabLst>
                <a:tab pos="457200" algn="l"/>
              </a:tabLst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ЗАО «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Баутэк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», г.Смоленск – 2010г.</a:t>
            </a:r>
          </a:p>
          <a:p>
            <a:pPr>
              <a:lnSpc>
                <a:spcPts val="1200"/>
              </a:lnSpc>
              <a:buClr>
                <a:srgbClr val="003366"/>
              </a:buClr>
              <a:tabLst>
                <a:tab pos="457200" algn="l"/>
              </a:tabLst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ООО «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Каббалкгипс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»,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г.Тырныауз,Кабардино-Балкарская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Республика-2011г.	         </a:t>
            </a:r>
            <a:endParaRPr lang="ru-RU" sz="12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rgbClr val="003366"/>
              </a:buClr>
              <a:tabLst>
                <a:tab pos="457200" algn="l"/>
              </a:tabLst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ООО «ПК «СЕДРУС»,г.Коломна, Московская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обл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-2013г.                                                        </a:t>
            </a:r>
            <a:endParaRPr lang="ru-RU" sz="12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rgbClr val="003366"/>
              </a:buClr>
              <a:tabLst>
                <a:tab pos="457200" algn="l"/>
              </a:tabLst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ООО «ПК «СЕДРУС»,г. Невинномысск, Ставропольский край -2016г.</a:t>
            </a:r>
          </a:p>
          <a:p>
            <a:pPr>
              <a:lnSpc>
                <a:spcPts val="1200"/>
              </a:lnSpc>
              <a:buClr>
                <a:srgbClr val="003366"/>
              </a:buClr>
              <a:tabLst>
                <a:tab pos="457200" algn="l"/>
              </a:tabLst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ООО «Корпорация «КРЕПС»,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г.Арамиль,Свердловской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обл.-2016г</a:t>
            </a:r>
          </a:p>
          <a:p>
            <a:pPr>
              <a:lnSpc>
                <a:spcPts val="1200"/>
              </a:lnSpc>
              <a:buClr>
                <a:srgbClr val="003366"/>
              </a:buClr>
              <a:tabLst>
                <a:tab pos="457200" algn="l"/>
              </a:tabLst>
            </a:pPr>
            <a:endParaRPr lang="ru-RU" sz="12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rgbClr val="003366"/>
              </a:buClr>
              <a:tabLst>
                <a:tab pos="457200" algn="l"/>
              </a:tabLst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Поставка и строительство аспирационных установок</a:t>
            </a:r>
          </a:p>
          <a:p>
            <a:pPr>
              <a:lnSpc>
                <a:spcPts val="1200"/>
              </a:lnSpc>
              <a:buClr>
                <a:srgbClr val="003366"/>
              </a:buClr>
              <a:tabLst>
                <a:tab pos="457200" algn="l"/>
              </a:tabLst>
            </a:pPr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rgbClr val="003366"/>
              </a:buClr>
              <a:tabLst>
                <a:tab pos="457200" algn="l"/>
              </a:tabLst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АО «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Ростерминалуголь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»,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морской-торговый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порт </a:t>
            </a:r>
            <a:r>
              <a:rPr lang="ru-RU" sz="1200" i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Усть-Луга</a:t>
            </a:r>
            <a:r>
              <a:rPr lang="ru-RU" sz="1200" i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,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Ленинградская обл.- 2008г.-2010г. В 2017г.- в том числе и строительно-монтажные работы</a:t>
            </a:r>
          </a:p>
          <a:p>
            <a:pPr>
              <a:lnSpc>
                <a:spcPts val="1200"/>
              </a:lnSpc>
              <a:buClr>
                <a:srgbClr val="003366"/>
              </a:buClr>
              <a:tabLst>
                <a:tab pos="457200" algn="l"/>
              </a:tabLst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	</a:t>
            </a:r>
          </a:p>
          <a:p>
            <a:pPr>
              <a:lnSpc>
                <a:spcPts val="1200"/>
              </a:lnSpc>
              <a:buClr>
                <a:srgbClr val="003366"/>
              </a:buClr>
              <a:tabLst>
                <a:tab pos="457200" algn="l"/>
              </a:tabLst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Выполнение комплекса работ: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	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	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rgbClr val="003366"/>
              </a:buClr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</a:p>
          <a:p>
            <a:pPr>
              <a:lnSpc>
                <a:spcPts val="12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проектирование</a:t>
            </a:r>
          </a:p>
          <a:p>
            <a:pPr>
              <a:lnSpc>
                <a:spcPts val="12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координация работ  и услуг</a:t>
            </a: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поставка оборудования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шеф-монтаж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в сотрудничестве с российскими монтажными  организациями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пуск и сдача в промышленную эксплуатацию</a:t>
            </a:r>
            <a:endParaRPr lang="de-DE" sz="1400" i="1" dirty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</p:txBody>
      </p:sp>
      <p:pic>
        <p:nvPicPr>
          <p:cNvPr id="14" name="Рисунок 13" descr="20150723_063735886_i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764704"/>
            <a:ext cx="2520280" cy="3672408"/>
          </a:xfrm>
          <a:prstGeom prst="rect">
            <a:avLst/>
          </a:prstGeom>
        </p:spPr>
      </p:pic>
      <p:pic>
        <p:nvPicPr>
          <p:cNvPr id="15" name="Рисунок 14" descr="DSC021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509120"/>
            <a:ext cx="2880320" cy="1800200"/>
          </a:xfrm>
          <a:prstGeom prst="rect">
            <a:avLst/>
          </a:prstGeom>
        </p:spPr>
      </p:pic>
      <p:pic>
        <p:nvPicPr>
          <p:cNvPr id="17" name="Рисунок 16" descr="DSC_06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509120"/>
            <a:ext cx="3168352" cy="1800200"/>
          </a:xfrm>
          <a:prstGeom prst="rect">
            <a:avLst/>
          </a:prstGeom>
        </p:spPr>
      </p:pic>
      <p:pic>
        <p:nvPicPr>
          <p:cNvPr id="18" name="Рисунок 17" descr="DSC_06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4509120"/>
            <a:ext cx="2736304" cy="1800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i="1" dirty="0" smtClean="0">
                <a:solidFill>
                  <a:schemeClr val="bg1"/>
                </a:solidFill>
                <a:latin typeface="Myriad Pro Cond" pitchFamily="34" charset="0"/>
              </a:rPr>
              <a:t>www.aml-anlagentechnik.de</a:t>
            </a:r>
            <a:endParaRPr lang="de-DE" b="1" i="1" dirty="0">
              <a:latin typeface="Myriad Pro Cond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00FE-EBDB-4BFC-AF9F-921F42757CED}" type="slidenum">
              <a:rPr lang="de-DE" b="1" i="1" smtClean="0">
                <a:latin typeface="Myriad Pro Cond" pitchFamily="34" charset="0"/>
              </a:rPr>
              <a:pPr/>
              <a:t>19</a:t>
            </a:fld>
            <a:endParaRPr lang="de-DE" b="1" i="1" dirty="0">
              <a:latin typeface="Myriad Pro Cond" pitchFamily="34" charset="0"/>
            </a:endParaRPr>
          </a:p>
        </p:txBody>
      </p:sp>
      <p:pic>
        <p:nvPicPr>
          <p:cNvPr id="7" name="Grafik 6" descr="Dubai_Juni_08_Silos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1412776"/>
            <a:ext cx="3675063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045168" cy="3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467544" y="692696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003366"/>
                </a:solidFill>
                <a:latin typeface="Myriad Pro Cond" pitchFamily="34" charset="0"/>
                <a:ea typeface="Calibri" pitchFamily="34" charset="0"/>
                <a:cs typeface="Arial" pitchFamily="34" charset="0"/>
              </a:rPr>
              <a:t>Проект поставки оборудования</a:t>
            </a:r>
            <a:endParaRPr lang="de-DE" sz="2400" i="1" dirty="0" smtClean="0">
              <a:solidFill>
                <a:srgbClr val="003366"/>
              </a:solidFill>
              <a:latin typeface="Myriad Pro Cond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95536" y="1196752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1400" b="1" dirty="0" smtClean="0">
                <a:solidFill>
                  <a:srgbClr val="003366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Times New Roman" pitchFamily="18" charset="0"/>
              </a:rPr>
              <a:t>Строительство завода  по производству  ССС</a:t>
            </a:r>
            <a:endParaRPr lang="de-DE" sz="1400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endParaRPr lang="ru-RU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Times New Roman" pitchFamily="18" charset="0"/>
              </a:rPr>
              <a:t>Заказчик: 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Times New Roman" pitchFamily="18" charset="0"/>
              </a:rPr>
              <a:t>IBS L. L. C./</a:t>
            </a:r>
            <a:r>
              <a:rPr lang="de-DE" sz="1400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Times New Roman" pitchFamily="18" charset="0"/>
              </a:rPr>
              <a:t>Mapei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Times New Roman" pitchFamily="18" charset="0"/>
              </a:rPr>
              <a:t>,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Times New Roman" pitchFamily="18" charset="0"/>
              </a:rPr>
              <a:t> 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Times New Roman" pitchFamily="18" charset="0"/>
              </a:rPr>
              <a:t>Dubai Investment Park,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Times New Roman" pitchFamily="18" charset="0"/>
              </a:rPr>
              <a:t>Дубай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Times New Roman" pitchFamily="18" charset="0"/>
              </a:rPr>
              <a:t> (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Times New Roman" pitchFamily="18" charset="0"/>
              </a:rPr>
              <a:t>ОАЭ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Times New Roman" pitchFamily="18" charset="0"/>
              </a:rPr>
              <a:t>)</a:t>
            </a:r>
            <a:endParaRPr lang="ru-RU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Поставка следующего оборудования</a:t>
            </a:r>
          </a:p>
          <a:p>
            <a:pP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виброклассификатор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смеситель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фильтровальная техника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tabLst>
                <a:tab pos="457200" algn="l"/>
              </a:tabLst>
            </a:pPr>
            <a:endParaRPr lang="ru-RU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Поставка от одного производителя</a:t>
            </a:r>
          </a:p>
          <a:p>
            <a:pPr>
              <a:tabLst>
                <a:tab pos="457200" algn="l"/>
              </a:tabLst>
            </a:pPr>
            <a:endParaRPr lang="ru-RU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консалтинг и проектирование 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координация субпоставщиков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поставка оборудования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шефмонтажные работы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ввод в эксплуатацию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tabLst>
                <a:tab pos="457200" algn="l"/>
              </a:tabLst>
            </a:pP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tabLst>
                <a:tab pos="457200" algn="l"/>
              </a:tabLst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Особенности</a:t>
            </a:r>
            <a:endParaRPr lang="de-DE" sz="1400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приемка 6 видов сырья из биг бэгов, пневматический транспорт в силосы</a:t>
            </a:r>
          </a:p>
          <a:p>
            <a:pP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готовые ССС транспортируются ленточным  конвейером 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chemeClr val="accent2"/>
              </a:buClr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ITC Avant Garde Gothic" pitchFamily="34" charset="0"/>
              </a:rPr>
              <a:t>   </a:t>
            </a:r>
          </a:p>
          <a:p>
            <a:pPr>
              <a:lnSpc>
                <a:spcPts val="1200"/>
              </a:lnSpc>
              <a:buClr>
                <a:schemeClr val="accent2"/>
              </a:buClr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144000" cy="6381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  <a:tabLst>
                <a:tab pos="457200" algn="l"/>
              </a:tabLst>
            </a:pPr>
            <a:r>
              <a:rPr lang="de-DE" sz="1400" b="1" i="1" dirty="0" smtClean="0">
                <a:solidFill>
                  <a:srgbClr val="003366"/>
                </a:solidFill>
                <a:latin typeface="Myriad Pro Cond" pitchFamily="34" charset="0"/>
              </a:rPr>
              <a:t>     </a:t>
            </a:r>
            <a:r>
              <a:rPr lang="ru-RU" sz="2400" b="1" i="1" dirty="0" smtClean="0">
                <a:solidFill>
                  <a:srgbClr val="003366"/>
                </a:solidFill>
                <a:latin typeface="Myriad Pro Cond" pitchFamily="34" charset="0"/>
              </a:rPr>
              <a:t>Предприятие</a:t>
            </a:r>
            <a:endParaRPr lang="de-DE" sz="2400" b="1" i="1" dirty="0" smtClean="0">
              <a:solidFill>
                <a:srgbClr val="003366"/>
              </a:solidFill>
              <a:latin typeface="Myriad Pro Cond" pitchFamily="34" charset="0"/>
            </a:endParaRPr>
          </a:p>
          <a:p>
            <a:pPr>
              <a:lnSpc>
                <a:spcPts val="1100"/>
              </a:lnSpc>
              <a:tabLst>
                <a:tab pos="457200" algn="l"/>
              </a:tabLst>
            </a:pPr>
            <a:endParaRPr lang="de-DE" sz="1400" b="1" i="1" dirty="0" smtClean="0">
              <a:solidFill>
                <a:srgbClr val="003366"/>
              </a:solidFill>
              <a:latin typeface="Myriad Pro Cond" pitchFamily="34" charset="0"/>
            </a:endParaRPr>
          </a:p>
          <a:p>
            <a:pPr>
              <a:lnSpc>
                <a:spcPts val="1100"/>
              </a:lnSpc>
              <a:tabLst>
                <a:tab pos="457200" algn="l"/>
              </a:tabLst>
            </a:pPr>
            <a:endParaRPr lang="de-DE" sz="1400" b="1" i="1" dirty="0" smtClean="0">
              <a:solidFill>
                <a:srgbClr val="003366"/>
              </a:solidFill>
              <a:latin typeface="Myriad Pro Cond" pitchFamily="34" charset="0"/>
            </a:endParaRPr>
          </a:p>
          <a:p>
            <a:pPr>
              <a:lnSpc>
                <a:spcPts val="1100"/>
              </a:lnSpc>
              <a:tabLst>
                <a:tab pos="457200" algn="l"/>
              </a:tabLst>
            </a:pPr>
            <a:endParaRPr lang="de-DE" sz="1400" b="1" i="1" dirty="0" smtClean="0">
              <a:solidFill>
                <a:srgbClr val="003366"/>
              </a:solidFill>
              <a:latin typeface="Myriad Pro Cond" pitchFamily="34" charset="0"/>
            </a:endParaRPr>
          </a:p>
          <a:p>
            <a:pPr>
              <a:lnSpc>
                <a:spcPts val="1100"/>
              </a:lnSpc>
              <a:tabLst>
                <a:tab pos="457200" algn="l"/>
              </a:tabLst>
            </a:pPr>
            <a:endParaRPr lang="de-DE" sz="1400" b="1" i="1" dirty="0" smtClean="0">
              <a:solidFill>
                <a:srgbClr val="003366"/>
              </a:solidFill>
              <a:latin typeface="Myriad Pro Cond" pitchFamily="34" charset="0"/>
            </a:endParaRPr>
          </a:p>
          <a:p>
            <a:pPr>
              <a:lnSpc>
                <a:spcPts val="1100"/>
              </a:lnSpc>
              <a:tabLst>
                <a:tab pos="457200" algn="l"/>
              </a:tabLst>
            </a:pPr>
            <a:endParaRPr lang="de-DE" sz="1400" b="1" i="1" dirty="0" smtClean="0">
              <a:solidFill>
                <a:srgbClr val="003366"/>
              </a:solidFill>
              <a:latin typeface="Myriad Pro Cond" pitchFamily="34" charset="0"/>
            </a:endParaRPr>
          </a:p>
          <a:p>
            <a:pPr>
              <a:lnSpc>
                <a:spcPts val="1100"/>
              </a:lnSpc>
              <a:tabLst>
                <a:tab pos="457200" algn="l"/>
              </a:tabLst>
            </a:pPr>
            <a:endParaRPr lang="de-DE" sz="1400" b="1" i="1" dirty="0" smtClean="0">
              <a:solidFill>
                <a:srgbClr val="003366"/>
              </a:solidFill>
              <a:latin typeface="Myriad Pro Cond" pitchFamily="34" charset="0"/>
            </a:endParaRPr>
          </a:p>
          <a:p>
            <a:pPr>
              <a:lnSpc>
                <a:spcPts val="1100"/>
              </a:lnSpc>
              <a:tabLst>
                <a:tab pos="457200" algn="l"/>
              </a:tabLst>
            </a:pPr>
            <a:endParaRPr lang="de-DE" sz="1400" b="1" i="1" dirty="0" smtClean="0">
              <a:solidFill>
                <a:srgbClr val="003366"/>
              </a:solidFill>
              <a:latin typeface="Myriad Pro Cond" pitchFamily="34" charset="0"/>
            </a:endParaRPr>
          </a:p>
          <a:p>
            <a:pPr>
              <a:lnSpc>
                <a:spcPts val="1100"/>
              </a:lnSpc>
              <a:tabLst>
                <a:tab pos="457200" algn="l"/>
              </a:tabLst>
            </a:pPr>
            <a:endParaRPr lang="de-DE" b="1" i="1" dirty="0" smtClean="0">
              <a:solidFill>
                <a:srgbClr val="003366"/>
              </a:solidFill>
              <a:latin typeface="Myriad Pro Cond" pitchFamily="34" charset="0"/>
            </a:endParaRPr>
          </a:p>
          <a:p>
            <a:pPr>
              <a:lnSpc>
                <a:spcPts val="1100"/>
              </a:lnSpc>
              <a:tabLst>
                <a:tab pos="457200" algn="l"/>
              </a:tabLst>
            </a:pPr>
            <a:r>
              <a:rPr lang="de-DE" b="1" i="1" dirty="0" smtClean="0">
                <a:solidFill>
                  <a:srgbClr val="003366"/>
                </a:solidFill>
                <a:latin typeface="Myriad Pro Cond" pitchFamily="34" charset="0"/>
              </a:rPr>
              <a:t>       </a:t>
            </a:r>
            <a:r>
              <a:rPr lang="ru-RU" b="1" i="1" dirty="0" smtClean="0">
                <a:solidFill>
                  <a:srgbClr val="003366"/>
                </a:solidFill>
                <a:latin typeface="Myriad Pro Cond" pitchFamily="34" charset="0"/>
              </a:rPr>
              <a:t>Учреждение</a:t>
            </a:r>
            <a:endParaRPr lang="de-DE" b="1" i="1" dirty="0" smtClean="0">
              <a:solidFill>
                <a:srgbClr val="003366"/>
              </a:solidFill>
              <a:latin typeface="Myriad Pro Cond" pitchFamily="34" charset="0"/>
            </a:endParaRPr>
          </a:p>
          <a:p>
            <a:pPr>
              <a:lnSpc>
                <a:spcPts val="1100"/>
              </a:lnSpc>
              <a:tabLst>
                <a:tab pos="457200" algn="l"/>
              </a:tabLst>
            </a:pPr>
            <a:endParaRPr lang="de-DE" sz="1400" b="1" i="1" dirty="0" smtClean="0">
              <a:solidFill>
                <a:schemeClr val="tx1"/>
              </a:solidFill>
              <a:latin typeface="Myriad Pro Cond" pitchFamily="34" charset="0"/>
            </a:endParaRPr>
          </a:p>
          <a:p>
            <a:pPr eaLnBrk="0" hangingPunct="0">
              <a:lnSpc>
                <a:spcPts val="1100"/>
              </a:lnSpc>
              <a:buClr>
                <a:srgbClr val="003366"/>
              </a:buClr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1"/>
                </a:solidFill>
                <a:latin typeface="Myriad Pro Cond" pitchFamily="34" charset="0"/>
              </a:rPr>
              <a:t>        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Май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2000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г.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 marL="0" lvl="1" eaLnBrk="0" hangingPunct="0">
              <a:lnSpc>
                <a:spcPts val="1100"/>
              </a:lnSpc>
              <a:buClr>
                <a:srgbClr val="003366"/>
              </a:buClr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                  </a:t>
            </a:r>
          </a:p>
          <a:p>
            <a:pPr marL="0" lvl="1" eaLnBrk="0" hangingPunct="0">
              <a:lnSpc>
                <a:spcPts val="1100"/>
              </a:lnSpc>
              <a:buClr>
                <a:srgbClr val="003366"/>
              </a:buClr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        25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сотрудников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 eaLnBrk="0" hangingPunct="0">
              <a:lnSpc>
                <a:spcPts val="1100"/>
              </a:lnSpc>
              <a:buClr>
                <a:srgbClr val="003366"/>
              </a:buClr>
              <a:tabLst>
                <a:tab pos="457200" algn="l"/>
              </a:tabLst>
            </a:pPr>
            <a:r>
              <a:rPr lang="de-DE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               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 eaLnBrk="0" hangingPunct="0">
              <a:lnSpc>
                <a:spcPts val="1100"/>
              </a:lnSpc>
              <a:buClr>
                <a:srgbClr val="003366"/>
              </a:buClr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       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Оборот</a:t>
            </a:r>
            <a:r>
              <a:rPr lang="de-DE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: 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6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мил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.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Евро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100"/>
              </a:lnSpc>
              <a:tabLst>
                <a:tab pos="457200" algn="l"/>
              </a:tabLst>
            </a:pPr>
            <a:endParaRPr lang="de-DE" b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100"/>
              </a:lnSpc>
              <a:tabLst>
                <a:tab pos="457200" algn="l"/>
              </a:tabLst>
            </a:pPr>
            <a:r>
              <a:rPr lang="de-DE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           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Рынки</a:t>
            </a:r>
            <a:endParaRPr lang="de-DE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100"/>
              </a:lnSpc>
              <a:tabLst>
                <a:tab pos="457200" algn="l"/>
              </a:tabLst>
            </a:pPr>
            <a:endParaRPr lang="de-DE" sz="1400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 lvl="1" eaLnBrk="0" hangingPunct="0">
              <a:lnSpc>
                <a:spcPts val="11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Германия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 lvl="1" eaLnBrk="0" hangingPunct="0">
              <a:lnSpc>
                <a:spcPts val="11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Россия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 lvl="1" eaLnBrk="0" hangingPunct="0">
              <a:lnSpc>
                <a:spcPts val="11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Украина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 lvl="1" eaLnBrk="0" hangingPunct="0">
              <a:lnSpc>
                <a:spcPts val="11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Польша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 lvl="1" eaLnBrk="0" hangingPunct="0">
              <a:lnSpc>
                <a:spcPts val="11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Австрия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 lvl="1" eaLnBrk="0" hangingPunct="0">
              <a:lnSpc>
                <a:spcPts val="11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Швейцария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 lvl="1" eaLnBrk="0" hangingPunct="0">
              <a:lnSpc>
                <a:spcPts val="11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ОАЭ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 lvl="1" eaLnBrk="0" hangingPunct="0">
              <a:lnSpc>
                <a:spcPts val="11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Румыния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 lvl="1" eaLnBrk="0" hangingPunct="0">
              <a:lnSpc>
                <a:spcPts val="11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884368" y="6448251"/>
            <a:ext cx="765448" cy="365125"/>
          </a:xfrm>
        </p:spPr>
        <p:txBody>
          <a:bodyPr/>
          <a:lstStyle/>
          <a:p>
            <a:fld id="{988D00FE-EBDB-4BFC-AF9F-921F42757CED}" type="slidenum">
              <a:rPr lang="de-DE" b="1" i="1" smtClean="0"/>
              <a:pPr/>
              <a:t>2</a:t>
            </a:fld>
            <a:endParaRPr lang="de-DE" b="1" i="1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483768" y="6448251"/>
            <a:ext cx="4320480" cy="365125"/>
          </a:xfrm>
        </p:spPr>
        <p:txBody>
          <a:bodyPr/>
          <a:lstStyle/>
          <a:p>
            <a:r>
              <a:rPr lang="de-DE" b="1" i="1" dirty="0" smtClean="0">
                <a:solidFill>
                  <a:schemeClr val="bg1"/>
                </a:solidFill>
                <a:latin typeface="Myriad Pro Cond" pitchFamily="34" charset="0"/>
              </a:rPr>
              <a:t>www.aml-anlagentechnik.de</a:t>
            </a:r>
            <a:endParaRPr lang="de-DE" b="1" i="1" dirty="0">
              <a:latin typeface="Myriad Pro Cond" pitchFamily="34" charset="0"/>
            </a:endParaRPr>
          </a:p>
        </p:txBody>
      </p:sp>
      <p:pic>
        <p:nvPicPr>
          <p:cNvPr id="8" name="Picture 2" descr="Z:\Aufträge\A-C\AML Anlagentechnik GmbH &amp; Co. KG - 10346\1-Kundenbetreuung\E-Corporate Design\Redesign Logo 2014-02\Logo-Vorlagen\AML_Logo2014_4farbig_RGB_201403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955652" cy="407984"/>
          </a:xfrm>
          <a:prstGeom prst="rect">
            <a:avLst/>
          </a:prstGeom>
          <a:noFill/>
        </p:spPr>
      </p:pic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3" cstate="print">
            <a:lum bright="10000" contrast="60000"/>
          </a:blip>
          <a:srcRect/>
          <a:stretch>
            <a:fillRect/>
          </a:stretch>
        </p:blipFill>
        <p:spPr bwMode="auto">
          <a:xfrm>
            <a:off x="4788024" y="692696"/>
            <a:ext cx="3600400" cy="168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045168" cy="3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/>
        </p:nvSpPr>
        <p:spPr>
          <a:xfrm>
            <a:off x="4788024" y="2348880"/>
            <a:ext cx="3672408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tabLst>
                <a:tab pos="457200" algn="l"/>
              </a:tabLst>
            </a:pPr>
            <a:r>
              <a:rPr lang="ru-RU" sz="1400" b="1" i="1" dirty="0" smtClean="0">
                <a:solidFill>
                  <a:srgbClr val="003366"/>
                </a:solidFill>
                <a:latin typeface="Myriad Pro Cond" pitchFamily="34" charset="0"/>
              </a:rPr>
              <a:t>Местонахождение</a:t>
            </a:r>
          </a:p>
          <a:p>
            <a:pPr>
              <a:lnSpc>
                <a:spcPts val="1100"/>
              </a:lnSpc>
              <a:tabLst>
                <a:tab pos="457200" algn="l"/>
              </a:tabLst>
            </a:pPr>
            <a:endParaRPr lang="ru-RU" sz="1400" b="1" i="1" dirty="0" smtClean="0">
              <a:solidFill>
                <a:srgbClr val="003366"/>
              </a:solidFill>
              <a:latin typeface="Myriad Pro Cond" pitchFamily="34" charset="0"/>
            </a:endParaRPr>
          </a:p>
          <a:p>
            <a:pPr>
              <a:lnSpc>
                <a:spcPts val="1100"/>
              </a:lnSpc>
              <a:tabLst>
                <a:tab pos="457200" algn="l"/>
              </a:tabLst>
            </a:pPr>
            <a:endParaRPr lang="de-DE" sz="1400" b="1" i="1" dirty="0" smtClean="0">
              <a:solidFill>
                <a:srgbClr val="003366"/>
              </a:solidFill>
              <a:latin typeface="Myriad Pro Cond" pitchFamily="34" charset="0"/>
            </a:endParaRPr>
          </a:p>
        </p:txBody>
      </p:sp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692696"/>
            <a:ext cx="1646056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hteck 20"/>
          <p:cNvSpPr/>
          <p:nvPr/>
        </p:nvSpPr>
        <p:spPr>
          <a:xfrm flipH="1">
            <a:off x="2627784" y="1556792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Компания 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AML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сертифицирована 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TÜV Rheinland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по 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DIN ISO 9001:2008</a:t>
            </a:r>
            <a:endParaRPr lang="de-DE" sz="1400" dirty="0">
              <a:solidFill>
                <a:schemeClr val="tx1"/>
              </a:solidFill>
              <a:latin typeface="Myriad Pro Cond" pitchFamily="34" charset="0"/>
            </a:endParaRPr>
          </a:p>
        </p:txBody>
      </p:sp>
      <p:sp>
        <p:nvSpPr>
          <p:cNvPr id="22" name="Text Box 2061"/>
          <p:cNvSpPr txBox="1">
            <a:spLocks noChangeArrowheads="1"/>
          </p:cNvSpPr>
          <p:nvPr/>
        </p:nvSpPr>
        <p:spPr bwMode="auto">
          <a:xfrm>
            <a:off x="4788024" y="2636912"/>
            <a:ext cx="4120922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361950" algn="l"/>
              </a:tabLst>
            </a:pPr>
            <a:endParaRPr lang="de-DE" sz="900" dirty="0" smtClean="0">
              <a:solidFill>
                <a:schemeClr val="tx1"/>
              </a:solidFill>
              <a:cs typeface="Arial" charset="0"/>
            </a:endParaRPr>
          </a:p>
          <a:p>
            <a:pPr>
              <a:tabLst>
                <a:tab pos="361950" algn="l"/>
              </a:tabLst>
            </a:pPr>
            <a:r>
              <a:rPr lang="ru-RU" b="1" i="1" dirty="0" smtClean="0">
                <a:solidFill>
                  <a:srgbClr val="003366"/>
                </a:solidFill>
                <a:latin typeface="Myriad Pro Cond" pitchFamily="34" charset="0"/>
                <a:cs typeface="Arial" charset="0"/>
              </a:rPr>
              <a:t>ГЕРМАНИЯ</a:t>
            </a:r>
          </a:p>
          <a:p>
            <a:pPr>
              <a:tabLst>
                <a:tab pos="361950" algn="l"/>
              </a:tabLst>
            </a:pPr>
            <a:r>
              <a:rPr lang="de-DE" b="1" i="1" dirty="0" smtClean="0">
                <a:solidFill>
                  <a:srgbClr val="003366"/>
                </a:solidFill>
                <a:latin typeface="Myriad Pro Cond" pitchFamily="34" charset="0"/>
                <a:cs typeface="Arial" charset="0"/>
              </a:rPr>
              <a:t>AML Anlagentechnik GmbH &amp; Co. KG</a:t>
            </a:r>
          </a:p>
          <a:p>
            <a:pPr>
              <a:tabLst>
                <a:tab pos="361950" algn="l"/>
              </a:tabLst>
            </a:pPr>
            <a:r>
              <a:rPr lang="de-DE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Berliner </a:t>
            </a:r>
            <a:r>
              <a:rPr lang="de-DE" sz="1200" i="1" dirty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Str. 130</a:t>
            </a:r>
          </a:p>
          <a:p>
            <a:pPr>
              <a:tabLst>
                <a:tab pos="361950" algn="l"/>
              </a:tabLst>
            </a:pPr>
            <a:r>
              <a:rPr lang="de-DE" sz="1200" i="1" dirty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06258 </a:t>
            </a:r>
            <a:r>
              <a:rPr lang="de-DE" sz="1200" i="1" dirty="0" err="1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Schkopau</a:t>
            </a:r>
            <a:r>
              <a:rPr lang="de-DE" sz="1200" i="1" dirty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/ OT </a:t>
            </a:r>
            <a:r>
              <a:rPr lang="de-DE" sz="1200" i="1" dirty="0" err="1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Doelnitz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, Германия</a:t>
            </a:r>
            <a:endParaRPr lang="de-DE" sz="1200" i="1" dirty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>
              <a:tabLst>
                <a:tab pos="361950" algn="l"/>
              </a:tabLst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Телефон</a:t>
            </a:r>
            <a:r>
              <a:rPr lang="de-DE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                      +</a:t>
            </a:r>
            <a:r>
              <a:rPr lang="de-DE" sz="1200" i="1" dirty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49 345 7779859-0</a:t>
            </a:r>
          </a:p>
          <a:p>
            <a:pPr>
              <a:tabLst>
                <a:tab pos="361950" algn="l"/>
              </a:tabLst>
            </a:pPr>
            <a:r>
              <a:rPr lang="de-DE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E-Mail                             info@aml-anlagentechnik.de</a:t>
            </a:r>
            <a:endParaRPr lang="de-DE" sz="1200" i="1" dirty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>
              <a:tabLst>
                <a:tab pos="361950" algn="l"/>
              </a:tabLst>
            </a:pPr>
            <a:r>
              <a:rPr lang="de-DE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Web                                 </a:t>
            </a:r>
            <a:r>
              <a:rPr lang="de-DE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  <a:hlinkClick r:id="rId6"/>
              </a:rPr>
              <a:t>www.aml-anlagentechnik.de</a:t>
            </a:r>
            <a:endParaRPr lang="ru-RU" sz="12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>
              <a:tabLst>
                <a:tab pos="361950" algn="l"/>
              </a:tabLst>
            </a:pPr>
            <a:endParaRPr lang="ru-RU" sz="12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>
              <a:tabLst>
                <a:tab pos="361950" algn="l"/>
              </a:tabLst>
            </a:pPr>
            <a:r>
              <a:rPr lang="ru-RU" b="1" i="1" dirty="0">
                <a:solidFill>
                  <a:srgbClr val="003366"/>
                </a:solidFill>
                <a:latin typeface="Myriad Pro Cond" pitchFamily="34" charset="0"/>
                <a:cs typeface="Arial" charset="0"/>
              </a:rPr>
              <a:t>РОССИЯ</a:t>
            </a:r>
          </a:p>
          <a:p>
            <a:pPr>
              <a:tabLst>
                <a:tab pos="361950" algn="l"/>
              </a:tabLst>
            </a:pPr>
            <a:r>
              <a:rPr lang="ru-RU" b="1" i="1" dirty="0" smtClean="0">
                <a:solidFill>
                  <a:srgbClr val="003366"/>
                </a:solidFill>
                <a:latin typeface="Myriad Pro Cond" pitchFamily="34" charset="0"/>
                <a:cs typeface="Arial" charset="0"/>
              </a:rPr>
              <a:t>ООО </a:t>
            </a:r>
            <a:r>
              <a:rPr lang="ru-RU" b="1" i="1" dirty="0">
                <a:solidFill>
                  <a:srgbClr val="003366"/>
                </a:solidFill>
                <a:latin typeface="Myriad Pro Cond" pitchFamily="34" charset="0"/>
                <a:cs typeface="Arial" charset="0"/>
              </a:rPr>
              <a:t>«АМЛ-РУС</a:t>
            </a:r>
            <a:r>
              <a:rPr lang="ru-RU" b="1" i="1" dirty="0" smtClean="0">
                <a:solidFill>
                  <a:srgbClr val="003366"/>
                </a:solidFill>
                <a:latin typeface="Myriad Pro Cond" pitchFamily="34" charset="0"/>
                <a:cs typeface="Arial" charset="0"/>
              </a:rPr>
              <a:t>»</a:t>
            </a:r>
          </a:p>
          <a:p>
            <a:pPr>
              <a:tabLst>
                <a:tab pos="361950" algn="l"/>
              </a:tabLst>
            </a:pPr>
            <a:r>
              <a:rPr lang="ru-RU" sz="1200" i="1" dirty="0" smtClean="0">
                <a:solidFill>
                  <a:srgbClr val="003366"/>
                </a:solidFill>
                <a:latin typeface="Myriad Pro Cond" pitchFamily="34" charset="0"/>
                <a:cs typeface="Arial" charset="0"/>
              </a:rPr>
              <a:t>Учреждение: декабрь 2014г.</a:t>
            </a:r>
          </a:p>
          <a:p>
            <a:pPr>
              <a:tabLst>
                <a:tab pos="361950" algn="l"/>
              </a:tabLst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Россия, </a:t>
            </a:r>
          </a:p>
          <a:p>
            <a:pPr>
              <a:tabLst>
                <a:tab pos="361950" algn="l"/>
              </a:tabLst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Санкт-Петербург, ул. </a:t>
            </a:r>
            <a:r>
              <a:rPr lang="ru-RU" sz="1200" i="1" dirty="0" err="1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Грибакиных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, д.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25 к. 3</a:t>
            </a:r>
          </a:p>
          <a:p>
            <a:pPr>
              <a:tabLst>
                <a:tab pos="361950" algn="l"/>
              </a:tabLst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Телефон</a:t>
            </a:r>
            <a:r>
              <a:rPr lang="de-DE" sz="1200" i="1" dirty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                      </a:t>
            </a:r>
            <a:r>
              <a:rPr lang="de-DE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+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7 (812) 309-95-94</a:t>
            </a:r>
            <a:endParaRPr lang="de-DE" sz="1200" i="1" dirty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>
              <a:tabLst>
                <a:tab pos="361950" algn="l"/>
              </a:tabLst>
            </a:pPr>
            <a:r>
              <a:rPr lang="de-DE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E-Mail                             </a:t>
            </a:r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office</a:t>
            </a:r>
            <a:r>
              <a:rPr lang="de-DE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@aml-rus.ru</a:t>
            </a:r>
            <a:endParaRPr lang="de-DE" sz="1200" i="1" dirty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>
              <a:tabLst>
                <a:tab pos="361950" algn="l"/>
              </a:tabLst>
            </a:pPr>
            <a:r>
              <a:rPr lang="de-DE" sz="1200" i="1" dirty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Web                                 </a:t>
            </a:r>
            <a:r>
              <a:rPr lang="de-DE" sz="12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www.aml-rus.ru</a:t>
            </a:r>
            <a:endParaRPr lang="ru-RU" sz="1200" i="1" dirty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>
              <a:tabLst>
                <a:tab pos="361950" algn="l"/>
              </a:tabLst>
            </a:pPr>
            <a:endParaRPr lang="de-DE" b="1" i="1" dirty="0">
              <a:solidFill>
                <a:srgbClr val="003366"/>
              </a:solidFill>
              <a:latin typeface="Myriad Pro Cond" pitchFamily="34" charset="0"/>
              <a:cs typeface="Arial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39552" y="5013176"/>
            <a:ext cx="194421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  <a:buClr>
                <a:schemeClr val="accent2"/>
              </a:buClr>
              <a:buFont typeface="Wingdings" pitchFamily="2" charset="2"/>
              <a:buNone/>
            </a:pPr>
            <a:endParaRPr lang="ru-RU" sz="1200" b="1" dirty="0" smtClean="0">
              <a:solidFill>
                <a:schemeClr val="tx1"/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chemeClr val="accent2"/>
              </a:buClr>
              <a:buFont typeface="Wingdings" pitchFamily="2" charset="2"/>
              <a:buNone/>
            </a:pPr>
            <a:endParaRPr lang="de-DE" sz="1200" b="1" i="1" dirty="0" smtClean="0">
              <a:solidFill>
                <a:srgbClr val="003366"/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chemeClr val="accent2"/>
              </a:buClr>
              <a:buFont typeface="Wingdings" pitchFamily="2" charset="2"/>
              <a:buNone/>
            </a:pPr>
            <a:endParaRPr lang="de-DE" b="1" i="1" dirty="0" smtClean="0">
              <a:solidFill>
                <a:srgbClr val="003366"/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Регистрационная палата</a:t>
            </a:r>
            <a:endParaRPr lang="de-DE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de-DE" sz="1050" dirty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/>
            </a:r>
            <a:br>
              <a:rPr lang="de-DE" sz="1050" dirty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</a:b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Stendal HRA 32606 </a:t>
            </a:r>
            <a:r>
              <a:rPr lang="de-DE" sz="1050" dirty="0">
                <a:solidFill>
                  <a:schemeClr val="tx1"/>
                </a:solidFill>
              </a:rPr>
              <a:t/>
            </a:r>
            <a:br>
              <a:rPr lang="de-DE" sz="1050" dirty="0">
                <a:solidFill>
                  <a:schemeClr val="tx1"/>
                </a:solidFill>
              </a:rPr>
            </a:br>
            <a:r>
              <a:rPr lang="de-DE" sz="1050" dirty="0">
                <a:solidFill>
                  <a:schemeClr val="tx1"/>
                </a:solidFill>
              </a:rPr>
              <a:t/>
            </a:r>
            <a:br>
              <a:rPr lang="de-DE" sz="1050" dirty="0">
                <a:solidFill>
                  <a:schemeClr val="tx1"/>
                </a:solidFill>
              </a:rPr>
            </a:br>
            <a:r>
              <a:rPr lang="de-DE" sz="1050" b="1" dirty="0">
                <a:solidFill>
                  <a:schemeClr val="tx1"/>
                </a:solidFill>
              </a:rPr>
              <a:t/>
            </a:r>
            <a:br>
              <a:rPr lang="de-DE" sz="1050" b="1" dirty="0">
                <a:solidFill>
                  <a:schemeClr val="tx1"/>
                </a:solidFill>
              </a:rPr>
            </a:br>
            <a:endParaRPr lang="de-DE" sz="105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0885" y="2705541"/>
            <a:ext cx="2161115" cy="13751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5382" y="4321402"/>
            <a:ext cx="2076618" cy="1383547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2483768" y="4293096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483768" y="42930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572000" y="4293096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483768" y="4869160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Unbenannt-1.fw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0"/>
            <a:ext cx="7365504" cy="6137920"/>
          </a:xfrm>
          <a:prstGeom prst="rect">
            <a:avLst/>
          </a:prstGeom>
          <a:noFill/>
        </p:spPr>
      </p:pic>
      <p:sp>
        <p:nvSpPr>
          <p:cNvPr id="13" name="Freihandform 12"/>
          <p:cNvSpPr/>
          <p:nvPr/>
        </p:nvSpPr>
        <p:spPr>
          <a:xfrm flipH="1">
            <a:off x="971600" y="3573016"/>
            <a:ext cx="8172400" cy="1728192"/>
          </a:xfrm>
          <a:custGeom>
            <a:avLst/>
            <a:gdLst>
              <a:gd name="connsiteX0" fmla="*/ 0 w 9612560"/>
              <a:gd name="connsiteY0" fmla="*/ 1728192 h 1728192"/>
              <a:gd name="connsiteX1" fmla="*/ 432048 w 9612560"/>
              <a:gd name="connsiteY1" fmla="*/ 0 h 1728192"/>
              <a:gd name="connsiteX2" fmla="*/ 9612560 w 9612560"/>
              <a:gd name="connsiteY2" fmla="*/ 0 h 1728192"/>
              <a:gd name="connsiteX3" fmla="*/ 9180512 w 9612560"/>
              <a:gd name="connsiteY3" fmla="*/ 1728192 h 1728192"/>
              <a:gd name="connsiteX4" fmla="*/ 0 w 9612560"/>
              <a:gd name="connsiteY4" fmla="*/ 1728192 h 1728192"/>
              <a:gd name="connsiteX0" fmla="*/ 576064 w 9180512"/>
              <a:gd name="connsiteY0" fmla="*/ 1728192 h 1728192"/>
              <a:gd name="connsiteX1" fmla="*/ 0 w 9180512"/>
              <a:gd name="connsiteY1" fmla="*/ 0 h 1728192"/>
              <a:gd name="connsiteX2" fmla="*/ 9180512 w 9180512"/>
              <a:gd name="connsiteY2" fmla="*/ 0 h 1728192"/>
              <a:gd name="connsiteX3" fmla="*/ 8748464 w 9180512"/>
              <a:gd name="connsiteY3" fmla="*/ 1728192 h 1728192"/>
              <a:gd name="connsiteX4" fmla="*/ 576064 w 9180512"/>
              <a:gd name="connsiteY4" fmla="*/ 1728192 h 1728192"/>
              <a:gd name="connsiteX0" fmla="*/ 0 w 8604448"/>
              <a:gd name="connsiteY0" fmla="*/ 1728192 h 1728192"/>
              <a:gd name="connsiteX1" fmla="*/ 0 w 8604448"/>
              <a:gd name="connsiteY1" fmla="*/ 0 h 1728192"/>
              <a:gd name="connsiteX2" fmla="*/ 8604448 w 8604448"/>
              <a:gd name="connsiteY2" fmla="*/ 0 h 1728192"/>
              <a:gd name="connsiteX3" fmla="*/ 8172400 w 8604448"/>
              <a:gd name="connsiteY3" fmla="*/ 1728192 h 1728192"/>
              <a:gd name="connsiteX4" fmla="*/ 0 w 8604448"/>
              <a:gd name="connsiteY4" fmla="*/ 1728192 h 1728192"/>
              <a:gd name="connsiteX0" fmla="*/ 0 w 8172400"/>
              <a:gd name="connsiteY0" fmla="*/ 1728192 h 1728192"/>
              <a:gd name="connsiteX1" fmla="*/ 0 w 8172400"/>
              <a:gd name="connsiteY1" fmla="*/ 0 h 1728192"/>
              <a:gd name="connsiteX2" fmla="*/ 7704856 w 8172400"/>
              <a:gd name="connsiteY2" fmla="*/ 0 h 1728192"/>
              <a:gd name="connsiteX3" fmla="*/ 8172400 w 8172400"/>
              <a:gd name="connsiteY3" fmla="*/ 1728192 h 1728192"/>
              <a:gd name="connsiteX4" fmla="*/ 0 w 8172400"/>
              <a:gd name="connsiteY4" fmla="*/ 1728192 h 17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2400" h="1728192">
                <a:moveTo>
                  <a:pt x="0" y="1728192"/>
                </a:moveTo>
                <a:lnTo>
                  <a:pt x="0" y="0"/>
                </a:lnTo>
                <a:lnTo>
                  <a:pt x="7704856" y="0"/>
                </a:lnTo>
                <a:lnTo>
                  <a:pt x="8172400" y="1728192"/>
                </a:lnTo>
                <a:lnTo>
                  <a:pt x="0" y="1728192"/>
                </a:lnTo>
                <a:close/>
              </a:path>
            </a:pathLst>
          </a:cu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0" y="3933056"/>
            <a:ext cx="9144000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 Cond" pitchFamily="34" charset="0"/>
                <a:ea typeface="+mj-ea"/>
                <a:cs typeface="Arial" pitchFamily="34" charset="0"/>
              </a:rPr>
              <a:t>Спасибо за внимание!</a:t>
            </a:r>
            <a:endParaRPr kumimoji="0" lang="de-DE" sz="3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 Cond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516216" y="6381328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8787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i="1" dirty="0" smtClean="0">
                <a:solidFill>
                  <a:srgbClr val="878787"/>
                </a:solidFill>
                <a:latin typeface="Arial" pitchFamily="34" charset="0"/>
                <a:cs typeface="Arial" pitchFamily="34" charset="0"/>
              </a:rPr>
              <a:t>www.aml-anlagentechnik.de</a:t>
            </a:r>
            <a:endParaRPr lang="de-DE" sz="1200" b="1" i="1" dirty="0">
              <a:solidFill>
                <a:srgbClr val="87878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Z:\Aufträge\A-C\AML Anlagentechnik GmbH &amp; Co. KG - 10346\1-Kundenbetreuung\E-Corporate Design\Redesign Logo 2014-02\Logo-Vorlagen\AML_Logo2014_4farbig_RGB_201403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268760"/>
            <a:ext cx="2831770" cy="1208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884368" y="6448251"/>
            <a:ext cx="765448" cy="365125"/>
          </a:xfrm>
        </p:spPr>
        <p:txBody>
          <a:bodyPr/>
          <a:lstStyle/>
          <a:p>
            <a:fld id="{988D00FE-EBDB-4BFC-AF9F-921F42757CED}" type="slidenum">
              <a:rPr lang="de-DE" b="1" i="1" smtClean="0">
                <a:latin typeface="Myriad Pro Cond" pitchFamily="34" charset="0"/>
              </a:rPr>
              <a:pPr/>
              <a:t>3</a:t>
            </a:fld>
            <a:endParaRPr lang="de-DE" b="1" i="1" dirty="0">
              <a:latin typeface="Myriad Pro Cond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483768" y="6448251"/>
            <a:ext cx="4320480" cy="365125"/>
          </a:xfrm>
        </p:spPr>
        <p:txBody>
          <a:bodyPr/>
          <a:lstStyle/>
          <a:p>
            <a:r>
              <a:rPr lang="de-DE" b="1" i="1" dirty="0" smtClean="0">
                <a:solidFill>
                  <a:schemeClr val="bg1"/>
                </a:solidFill>
                <a:latin typeface="Myriad Pro Cond" pitchFamily="34" charset="0"/>
              </a:rPr>
              <a:t>www.aml-anlagentechnik.de</a:t>
            </a:r>
            <a:endParaRPr lang="de-DE" b="1" i="1" dirty="0">
              <a:latin typeface="Myriad Pro Cond" pitchFamily="34" charset="0"/>
            </a:endParaRPr>
          </a:p>
        </p:txBody>
      </p:sp>
      <p:pic>
        <p:nvPicPr>
          <p:cNvPr id="8" name="Picture 2" descr="Z:\Aufträge\A-C\AML Anlagentechnik GmbH &amp; Co. KG - 10346\1-Kundenbetreuung\E-Corporate Design\Redesign Logo 2014-02\Logo-Vorlagen\AML_Logo2014_4farbig_RGB_201403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955652" cy="407984"/>
          </a:xfrm>
          <a:prstGeom prst="rect">
            <a:avLst/>
          </a:prstGeom>
          <a:noFill/>
        </p:spPr>
      </p:pic>
      <p:pic>
        <p:nvPicPr>
          <p:cNvPr id="11" name="Picture 2" descr="X:\Fotosammlung für Werbezwecke\Mischanlagen\2011 60675 KS Dealing\Mischwe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64704"/>
            <a:ext cx="3545808" cy="5491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1045168" cy="3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107504" y="908720"/>
            <a:ext cx="540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tabLst>
                <a:tab pos="457200" algn="l"/>
              </a:tabLst>
            </a:pPr>
            <a:r>
              <a:rPr lang="de-DE" sz="20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AML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– Ваш партнер, владеющий </a:t>
            </a:r>
          </a:p>
          <a:p>
            <a:pPr>
              <a:lnSpc>
                <a:spcPts val="1200"/>
              </a:lnSpc>
              <a:tabLst>
                <a:tab pos="457200" algn="l"/>
              </a:tabLst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tabLst>
                <a:tab pos="457200" algn="l"/>
              </a:tabLst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ноу-хау в</a:t>
            </a:r>
            <a:r>
              <a:rPr lang="de-DE" sz="20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области сыпучих </a:t>
            </a:r>
          </a:p>
          <a:p>
            <a:pPr>
              <a:lnSpc>
                <a:spcPts val="1200"/>
              </a:lnSpc>
              <a:tabLst>
                <a:tab pos="457200" algn="l"/>
              </a:tabLst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tabLst>
                <a:tab pos="457200" algn="l"/>
              </a:tabLst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материалов</a:t>
            </a:r>
          </a:p>
          <a:p>
            <a:pPr>
              <a:lnSpc>
                <a:spcPts val="1200"/>
              </a:lnSpc>
              <a:tabLst>
                <a:tab pos="457200" algn="l"/>
              </a:tabLst>
            </a:pP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rgbClr val="003366"/>
              </a:buClr>
              <a:tabLst>
                <a:tab pos="457200" algn="l"/>
              </a:tabLst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Новостройка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Реконструкция</a:t>
            </a: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Расширение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tabLst>
                <a:tab pos="457200" algn="l"/>
              </a:tabLst>
            </a:pPr>
            <a:endParaRPr lang="de-DE" sz="1400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tabLst>
                <a:tab pos="457200" algn="l"/>
              </a:tabLst>
            </a:pPr>
            <a:endParaRPr lang="de-DE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tabLst>
                <a:tab pos="457200" algn="l"/>
              </a:tabLst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Основные сферы деятельности</a:t>
            </a:r>
            <a:r>
              <a:rPr lang="de-DE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</a:p>
          <a:p>
            <a:pPr>
              <a:lnSpc>
                <a:spcPts val="1200"/>
              </a:lnSpc>
              <a:tabLst>
                <a:tab pos="457200" algn="l"/>
              </a:tabLst>
            </a:pPr>
            <a:endParaRPr lang="de-DE" sz="1400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промышленные смесительные системы</a:t>
            </a: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системы обеспыливания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механический и пневматический транспорт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техника взвешивания и дозирования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tabLst>
                <a:tab pos="457200" algn="l"/>
              </a:tabLst>
            </a:pPr>
            <a:endParaRPr lang="de-DE" sz="1400" b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tabLst>
                <a:tab pos="457200" algn="l"/>
              </a:tabLst>
            </a:pPr>
            <a:endParaRPr lang="de-DE" sz="1400" b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tabLst>
                <a:tab pos="457200" algn="l"/>
              </a:tabLst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Спектр наших услуг</a:t>
            </a:r>
            <a:endParaRPr lang="de-DE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tabLst>
                <a:tab pos="457200" algn="l"/>
              </a:tabLst>
            </a:pPr>
            <a:endParaRPr lang="de-DE" sz="1400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производство промышдленного оборудования</a:t>
            </a: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производство обеспыливающей техники</a:t>
            </a: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инжиниринг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комплектные заводы –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от проектирования 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до пуско-наладки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144000" cy="6381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884368" y="6448251"/>
            <a:ext cx="765448" cy="365125"/>
          </a:xfrm>
        </p:spPr>
        <p:txBody>
          <a:bodyPr/>
          <a:lstStyle/>
          <a:p>
            <a:fld id="{988D00FE-EBDB-4BFC-AF9F-921F42757CED}" type="slidenum">
              <a:rPr lang="de-DE" b="1" i="1" smtClean="0">
                <a:latin typeface="Myriad Pro Cond" pitchFamily="34" charset="0"/>
              </a:rPr>
              <a:pPr/>
              <a:t>4</a:t>
            </a:fld>
            <a:endParaRPr lang="de-DE" b="1" i="1" dirty="0">
              <a:latin typeface="Myriad Pro Cond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483768" y="6448251"/>
            <a:ext cx="4320480" cy="365125"/>
          </a:xfrm>
        </p:spPr>
        <p:txBody>
          <a:bodyPr/>
          <a:lstStyle/>
          <a:p>
            <a:r>
              <a:rPr lang="de-DE" b="1" i="1" dirty="0" smtClean="0">
                <a:solidFill>
                  <a:schemeClr val="bg1"/>
                </a:solidFill>
                <a:latin typeface="Myriad Pro Cond" pitchFamily="34" charset="0"/>
              </a:rPr>
              <a:t>www.aml-anlagentechnik.de</a:t>
            </a:r>
            <a:endParaRPr lang="de-DE" b="1" i="1" dirty="0">
              <a:latin typeface="Myriad Pro Cond" pitchFamily="34" charset="0"/>
            </a:endParaRPr>
          </a:p>
        </p:txBody>
      </p:sp>
      <p:pic>
        <p:nvPicPr>
          <p:cNvPr id="8" name="Picture 2" descr="Z:\Aufträge\A-C\AML Anlagentechnik GmbH &amp; Co. KG - 10346\1-Kundenbetreuung\E-Corporate Design\Redesign Logo 2014-02\Logo-Vorlagen\AML_Logo2014_4farbig_RGB_201403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955652" cy="407984"/>
          </a:xfrm>
          <a:prstGeom prst="rect">
            <a:avLst/>
          </a:prstGeom>
          <a:noFill/>
        </p:spPr>
      </p:pic>
      <p:sp>
        <p:nvSpPr>
          <p:cNvPr id="14" name="Ellipse 13"/>
          <p:cNvSpPr/>
          <p:nvPr/>
        </p:nvSpPr>
        <p:spPr bwMode="auto">
          <a:xfrm>
            <a:off x="467544" y="980728"/>
            <a:ext cx="1857388" cy="1857388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l="-21000" t="-12000" r="-37000" b="-13000"/>
            </a:stretch>
          </a:blip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3347864" y="908720"/>
            <a:ext cx="1857388" cy="1857388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1000" t="-8000" r="1000" b="-10000"/>
            </a:stretch>
          </a:blip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tabLst/>
            </a:pP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6372200" y="980728"/>
            <a:ext cx="1857388" cy="185738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t="-5000" r="-1000" b="-3000"/>
            </a:stretch>
          </a:blip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1045168" cy="3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llipse 17"/>
          <p:cNvSpPr/>
          <p:nvPr/>
        </p:nvSpPr>
        <p:spPr bwMode="auto">
          <a:xfrm>
            <a:off x="467544" y="3645024"/>
            <a:ext cx="1857388" cy="1857388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 l="1000" r="-11000" b="1000"/>
            </a:stretch>
          </a:blip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3491880" y="3645024"/>
            <a:ext cx="1857388" cy="1857388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 l="1000" t="-8000" r="2000" b="-10000"/>
            </a:stretch>
          </a:blip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tabLst/>
            </a:pP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6444208" y="3645024"/>
            <a:ext cx="1857388" cy="1857388"/>
          </a:xfrm>
          <a:prstGeom prst="ellipse">
            <a:avLst/>
          </a:prstGeom>
          <a:blipFill dpi="0" rotWithShape="1">
            <a:blip r:embed="rId9" cstate="print"/>
            <a:srcRect/>
            <a:stretch>
              <a:fillRect l="4000" t="-33000" r="1000" b="-50000"/>
            </a:stretch>
          </a:blip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tabLst/>
            </a:pP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763688" y="2924944"/>
            <a:ext cx="2592288" cy="6463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rgbClr val="003366"/>
                </a:solidFill>
                <a:latin typeface="Myriad Pro Cond" pitchFamily="34" charset="0"/>
              </a:rPr>
              <a:t>Заводы по производству ССС</a:t>
            </a:r>
            <a:endParaRPr lang="de-DE" sz="1800" b="1" i="1" dirty="0">
              <a:solidFill>
                <a:srgbClr val="003366"/>
              </a:solidFill>
              <a:latin typeface="Myriad Pro Cond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652120" y="2924944"/>
            <a:ext cx="3312368" cy="6463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Хранение сыпучих материалов</a:t>
            </a:r>
            <a:endParaRPr lang="de-DE" sz="1800" b="1" i="1" dirty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23528" y="5661248"/>
            <a:ext cx="2736304" cy="6463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rgbClr val="003366"/>
                </a:solidFill>
                <a:latin typeface="Myriad Pro Cond" pitchFamily="34" charset="0"/>
              </a:rPr>
              <a:t>Обеспыливающая техника</a:t>
            </a:r>
            <a:endParaRPr lang="de-DE" sz="1800" b="1" i="1" dirty="0">
              <a:solidFill>
                <a:srgbClr val="003366"/>
              </a:solidFill>
              <a:latin typeface="Myriad Pro Cond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203848" y="5661248"/>
            <a:ext cx="2304256" cy="6463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rgbClr val="003366"/>
                </a:solidFill>
                <a:latin typeface="Myriad Pro Cond" pitchFamily="34" charset="0"/>
              </a:rPr>
              <a:t>Подготовка песка</a:t>
            </a:r>
            <a:endParaRPr lang="de-DE" sz="1800" b="1" i="1" dirty="0">
              <a:solidFill>
                <a:srgbClr val="003366"/>
              </a:solidFill>
              <a:latin typeface="Myriad Pro Cond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580112" y="5661248"/>
            <a:ext cx="3563888" cy="6463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rgbClr val="003366"/>
                </a:solidFill>
                <a:latin typeface="Myriad Pro Cond" pitchFamily="34" charset="0"/>
              </a:rPr>
              <a:t>Заводы по производству жидких смесей</a:t>
            </a:r>
            <a:endParaRPr lang="de-DE" sz="1800" b="1" i="1" dirty="0">
              <a:solidFill>
                <a:srgbClr val="003366"/>
              </a:solidFill>
              <a:latin typeface="Myriad Pro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i="1" dirty="0" smtClean="0">
                <a:solidFill>
                  <a:schemeClr val="bg1"/>
                </a:solidFill>
                <a:latin typeface="Myriad Pro Cond" pitchFamily="34" charset="0"/>
              </a:rPr>
              <a:t>www.aml-anlagentechnik.de</a:t>
            </a:r>
            <a:endParaRPr lang="de-DE" b="1" i="1" dirty="0">
              <a:latin typeface="Myriad Pro Cond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00FE-EBDB-4BFC-AF9F-921F42757CED}" type="slidenum">
              <a:rPr lang="de-DE" b="1" i="1" smtClean="0">
                <a:latin typeface="Myriad Pro Cond" pitchFamily="34" charset="0"/>
              </a:rPr>
              <a:pPr/>
              <a:t>5</a:t>
            </a:fld>
            <a:endParaRPr lang="de-DE" b="1" i="1" dirty="0">
              <a:latin typeface="Myriad Pro Con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045168" cy="3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0" y="764704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1400" dirty="0" smtClean="0">
                <a:solidFill>
                  <a:srgbClr val="003366"/>
                </a:solidFill>
                <a:latin typeface="ITC Avant Garde Gothic Demi" pitchFamily="34" charset="0"/>
                <a:cs typeface="Arial" charset="0"/>
              </a:rPr>
              <a:t> </a:t>
            </a:r>
            <a:r>
              <a:rPr lang="ru-RU" sz="1400" dirty="0" smtClean="0">
                <a:solidFill>
                  <a:srgbClr val="003366"/>
                </a:solidFill>
                <a:latin typeface="ITC Avant Garde Gothic Demi" pitchFamily="34" charset="0"/>
                <a:cs typeface="Arial" charset="0"/>
              </a:rPr>
              <a:t>     </a:t>
            </a:r>
            <a:r>
              <a:rPr lang="ru-RU" sz="2400" b="1" i="1" dirty="0" smtClean="0">
                <a:solidFill>
                  <a:srgbClr val="003366"/>
                </a:solidFill>
                <a:latin typeface="Myriad Pro Cond" pitchFamily="34" charset="0"/>
                <a:cs typeface="Arial" charset="0"/>
              </a:rPr>
              <a:t>Производство промышленного</a:t>
            </a:r>
          </a:p>
          <a:p>
            <a:pPr lvl="0" algn="just"/>
            <a:r>
              <a:rPr lang="ru-RU" sz="2400" b="1" i="1" dirty="0" smtClean="0">
                <a:solidFill>
                  <a:srgbClr val="003366"/>
                </a:solidFill>
                <a:latin typeface="Myriad Pro Cond" pitchFamily="34" charset="0"/>
                <a:cs typeface="Arial" charset="0"/>
              </a:rPr>
              <a:t>      оборудования</a:t>
            </a:r>
            <a:endParaRPr lang="de-DE" sz="2400" b="1" i="1" dirty="0" smtClean="0">
              <a:solidFill>
                <a:srgbClr val="003366"/>
              </a:solidFill>
              <a:latin typeface="Myriad Pro Cond" pitchFamily="34" charset="0"/>
              <a:cs typeface="Arial" charset="0"/>
            </a:endParaRPr>
          </a:p>
        </p:txBody>
      </p:sp>
      <p:pic>
        <p:nvPicPr>
          <p:cNvPr id="9" name="Picture 2" descr="X:\Fotosammlung für Werbezwecke\Mischanlagen\Gipsell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672408" cy="489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hteck 9"/>
          <p:cNvSpPr/>
          <p:nvPr/>
        </p:nvSpPr>
        <p:spPr>
          <a:xfrm>
            <a:off x="323528" y="1772816"/>
            <a:ext cx="417646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>
                <a:solidFill>
                  <a:srgbClr val="003366"/>
                </a:solidFill>
                <a:latin typeface="Myriad Pro Cond" pitchFamily="34" charset="0"/>
                <a:cs typeface="Arial" charset="0"/>
              </a:rPr>
              <a:t>AML </a:t>
            </a:r>
            <a:r>
              <a:rPr lang="ru-RU" b="1" i="1" dirty="0" smtClean="0">
                <a:solidFill>
                  <a:srgbClr val="003366"/>
                </a:solidFill>
                <a:latin typeface="Myriad Pro Cond" pitchFamily="34" charset="0"/>
                <a:cs typeface="Arial" charset="0"/>
              </a:rPr>
              <a:t>предлагает весь комплекс  работ в сфере строительства заводов</a:t>
            </a:r>
            <a:endParaRPr lang="de-DE" b="1" i="1" dirty="0" smtClean="0">
              <a:solidFill>
                <a:srgbClr val="003366"/>
              </a:solidFill>
              <a:latin typeface="Myriad Pro Cond" pitchFamily="34" charset="0"/>
              <a:cs typeface="Arial" charset="0"/>
            </a:endParaRPr>
          </a:p>
          <a:p>
            <a:endParaRPr lang="de-DE" sz="1400" i="1" dirty="0" smtClean="0">
              <a:latin typeface="Myriad Pro Cond" pitchFamily="34" charset="0"/>
              <a:cs typeface="Arial" charset="0"/>
            </a:endParaRPr>
          </a:p>
          <a:p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Мы объединяем все сферы машиностроения в единое целое</a:t>
            </a:r>
          </a:p>
          <a:p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наше собственное оборудование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оборудование других производителей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наши услуги от проектирования до пуско-наладки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Сотрудничество с нашими надежными партнерами или </a:t>
            </a:r>
          </a:p>
          <a:p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с компаниями по Вашему выбору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Всё  от  одного производителя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: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от первой консультации до готового под ключ завода  </a:t>
            </a:r>
          </a:p>
          <a:p>
            <a:pPr>
              <a:lnSpc>
                <a:spcPts val="1200"/>
              </a:lnSpc>
            </a:pPr>
            <a:endParaRPr lang="de-DE" dirty="0">
              <a:solidFill>
                <a:srgbClr val="003366"/>
              </a:solidFill>
              <a:latin typeface="Myriad Pro Cond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i="1" dirty="0" smtClean="0">
                <a:solidFill>
                  <a:schemeClr val="bg1"/>
                </a:solidFill>
                <a:latin typeface="Myriad Pro Cond" pitchFamily="34" charset="0"/>
              </a:rPr>
              <a:t>www.aml-anlagentechnik.de</a:t>
            </a:r>
            <a:endParaRPr lang="de-DE" b="1" i="1" dirty="0">
              <a:latin typeface="Myriad Pro Cond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00FE-EBDB-4BFC-AF9F-921F42757CED}" type="slidenum">
              <a:rPr lang="de-DE" b="1" i="1" smtClean="0">
                <a:latin typeface="Myriad Pro Cond" pitchFamily="34" charset="0"/>
              </a:rPr>
              <a:pPr/>
              <a:t>6</a:t>
            </a:fld>
            <a:endParaRPr lang="de-DE" b="1" i="1" dirty="0">
              <a:latin typeface="Myriad Pro Con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045168" cy="3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323528" y="764704"/>
            <a:ext cx="453650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de-DE" sz="1400" b="1" i="1" dirty="0" smtClean="0">
                <a:solidFill>
                  <a:srgbClr val="003366"/>
                </a:solidFill>
                <a:cs typeface="Arial" charset="0"/>
              </a:rPr>
              <a:t>              </a:t>
            </a:r>
          </a:p>
          <a:p>
            <a:pPr algn="just"/>
            <a:endParaRPr lang="de-DE" sz="1400" b="1" i="1" dirty="0" smtClean="0">
              <a:solidFill>
                <a:srgbClr val="003366"/>
              </a:solidFill>
              <a:cs typeface="Arial" charset="0"/>
            </a:endParaRPr>
          </a:p>
          <a:p>
            <a:pPr algn="just"/>
            <a:r>
              <a:rPr lang="de-DE" sz="1400" dirty="0" smtClean="0">
                <a:solidFill>
                  <a:srgbClr val="003366"/>
                </a:solidFill>
                <a:latin typeface="ITC Avant Garde Gothic Demi" pitchFamily="34" charset="0"/>
                <a:cs typeface="Arial" charset="0"/>
              </a:rPr>
              <a:t> </a:t>
            </a:r>
            <a:endParaRPr lang="de-DE" sz="1400" b="1" i="1" dirty="0" smtClean="0">
              <a:solidFill>
                <a:srgbClr val="003366"/>
              </a:solidFill>
              <a:latin typeface="Myriad Pro Cond" pitchFamily="34" charset="0"/>
              <a:cs typeface="Arial" charset="0"/>
            </a:endParaRPr>
          </a:p>
          <a:p>
            <a:pPr eaLnBrk="0" hangingPunct="0">
              <a:buClr>
                <a:srgbClr val="003366"/>
              </a:buClr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Консультации по расчету производительности, занимаемой площади: </a:t>
            </a:r>
            <a:endParaRPr lang="de-DE" sz="1400" b="1" dirty="0" smtClean="0">
              <a:solidFill>
                <a:srgbClr val="003366"/>
              </a:solidFill>
              <a:latin typeface="Myriad Pro Cond" pitchFamily="34" charset="0"/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Доступ  для обслуживания и транспорта</a:t>
            </a:r>
          </a:p>
          <a:p>
            <a:pPr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Определение необходимых технологических процессов и их  последовательности</a:t>
            </a:r>
          </a:p>
          <a:p>
            <a:pPr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Проектирование заводов, включая расчет производительности процессов и потока материалов, ситуационные планы, 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определение      </a:t>
            </a:r>
          </a:p>
          <a:p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коммуникационных путей и потребности в ресурсах</a:t>
            </a:r>
          </a:p>
          <a:p>
            <a:pPr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Разработка деталировочных чертежей, например расчеты:</a:t>
            </a:r>
          </a:p>
          <a:p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   параметров 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производительности, планы размещения оборудования,    </a:t>
            </a:r>
          </a:p>
          <a:p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  статические расчеты, электропроектирование, проектирование</a:t>
            </a:r>
          </a:p>
          <a:p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  системы управления и финансирование 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проектов</a:t>
            </a:r>
          </a:p>
          <a:p>
            <a:pPr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Организация, распределение обязанностей, мониторинг,  коммуникационные 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интерфейсы и планирование сроков</a:t>
            </a:r>
          </a:p>
          <a:p>
            <a:pPr algn="just" eaLnBrk="0" hangingPunct="0">
              <a:buClr>
                <a:srgbClr val="003366"/>
              </a:buClr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           </a:t>
            </a:r>
            <a:endParaRPr lang="de-DE" sz="1400" i="1" dirty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39552" y="836713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1400" dirty="0" smtClean="0">
                <a:solidFill>
                  <a:srgbClr val="003366"/>
                </a:solidFill>
                <a:latin typeface="ITC Avant Garde Gothic Demi" pitchFamily="34" charset="0"/>
                <a:cs typeface="Arial" charset="0"/>
              </a:rPr>
              <a:t> </a:t>
            </a:r>
            <a:r>
              <a:rPr lang="ru-RU" sz="2400" b="1" i="1" dirty="0" smtClean="0">
                <a:solidFill>
                  <a:srgbClr val="003366"/>
                </a:solidFill>
                <a:latin typeface="Myriad Pro Cond" pitchFamily="34" charset="0"/>
                <a:cs typeface="Arial" charset="0"/>
              </a:rPr>
              <a:t>Инжиниринг</a:t>
            </a:r>
            <a:endParaRPr lang="de-DE" sz="2400" b="1" i="1" dirty="0" smtClean="0">
              <a:solidFill>
                <a:srgbClr val="003366"/>
              </a:solidFill>
              <a:latin typeface="Myriad Pro Cond" pitchFamily="34" charset="0"/>
              <a:cs typeface="Arial" charset="0"/>
            </a:endParaRPr>
          </a:p>
        </p:txBody>
      </p:sp>
      <p:pic>
        <p:nvPicPr>
          <p:cNvPr id="10" name="Picture 2" descr="V:\2010\60657 Grenzebach\C TB\08_Bilder\00_Bilder Beschreibung\Ansicht 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692696"/>
            <a:ext cx="3466008" cy="2801690"/>
          </a:xfrm>
          <a:prstGeom prst="rect">
            <a:avLst/>
          </a:prstGeom>
          <a:noFill/>
        </p:spPr>
      </p:pic>
      <p:pic>
        <p:nvPicPr>
          <p:cNvPr id="11" name="Picture 3" descr="V:\2010\60657 Grenzebach\C TB\08_Bilder\00_Bilder Beschreibung\Draufsic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908720"/>
            <a:ext cx="2952328" cy="2529068"/>
          </a:xfrm>
          <a:prstGeom prst="rect">
            <a:avLst/>
          </a:prstGeom>
          <a:noFill/>
        </p:spPr>
      </p:pic>
      <p:pic>
        <p:nvPicPr>
          <p:cNvPr id="12" name="Grafik 22" descr="Planung AML_Stift_für PP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645024"/>
            <a:ext cx="424699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i="1" dirty="0" smtClean="0">
                <a:solidFill>
                  <a:schemeClr val="bg1"/>
                </a:solidFill>
                <a:latin typeface="Myriad Pro Cond" pitchFamily="34" charset="0"/>
              </a:rPr>
              <a:t>www.aml-anlagentechnik.de</a:t>
            </a:r>
            <a:endParaRPr lang="de-DE" b="1" i="1" dirty="0">
              <a:latin typeface="Myriad Pro Cond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00FE-EBDB-4BFC-AF9F-921F42757CED}" type="slidenum">
              <a:rPr lang="de-DE" b="1" i="1" smtClean="0">
                <a:latin typeface="Myriad Pro Cond" pitchFamily="34" charset="0"/>
              </a:rPr>
              <a:pPr/>
              <a:t>7</a:t>
            </a:fld>
            <a:endParaRPr lang="de-DE" b="1" i="1" dirty="0">
              <a:latin typeface="Myriad Pro Cond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79512" y="908720"/>
            <a:ext cx="417646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2400" b="1" i="1" dirty="0" smtClean="0">
                <a:solidFill>
                  <a:srgbClr val="003366"/>
                </a:solidFill>
                <a:latin typeface="Myriad Pro Cond" pitchFamily="34" charset="0"/>
                <a:cs typeface="Times New Roman" pitchFamily="18" charset="0"/>
              </a:rPr>
              <a:t>Продукция</a:t>
            </a:r>
            <a:endParaRPr lang="de-DE" sz="2400" b="1" i="1" dirty="0" smtClean="0">
              <a:solidFill>
                <a:srgbClr val="003366"/>
              </a:solidFill>
              <a:latin typeface="Myriad Pro Cond" pitchFamily="34" charset="0"/>
              <a:cs typeface="Times New Roman" pitchFamily="18" charset="0"/>
            </a:endParaRPr>
          </a:p>
          <a:p>
            <a:pPr>
              <a:lnSpc>
                <a:spcPts val="1200"/>
              </a:lnSpc>
            </a:pPr>
            <a:endParaRPr lang="de-DE" sz="2000" b="1" dirty="0" smtClean="0">
              <a:latin typeface="Myriad Pro Cond" pitchFamily="34" charset="0"/>
              <a:cs typeface="Times New Roman" pitchFamily="18" charset="0"/>
            </a:endParaRPr>
          </a:p>
          <a:p>
            <a:pPr>
              <a:lnSpc>
                <a:spcPts val="1200"/>
              </a:lnSpc>
            </a:pPr>
            <a:endParaRPr lang="de-DE" b="1" dirty="0" smtClean="0">
              <a:latin typeface="Myriad Pro Cond" pitchFamily="34" charset="0"/>
              <a:cs typeface="Times New Roman" pitchFamily="18" charset="0"/>
            </a:endParaRPr>
          </a:p>
          <a:p>
            <a:pPr>
              <a:lnSpc>
                <a:spcPts val="1200"/>
              </a:lnSpc>
            </a:pPr>
            <a:endParaRPr lang="de-DE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Times New Roman" pitchFamily="18" charset="0"/>
            </a:endParaRPr>
          </a:p>
          <a:p>
            <a:pPr>
              <a:lnSpc>
                <a:spcPts val="1200"/>
              </a:lnSpc>
            </a:pPr>
            <a:r>
              <a:rPr lang="de-DE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Times New Roman" pitchFamily="18" charset="0"/>
              </a:rPr>
              <a:t>AML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производит высококачественные узлы и компоненты</a:t>
            </a:r>
            <a:endParaRPr lang="de-DE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Times New Roman" pitchFamily="18" charset="0"/>
            </a:endParaRPr>
          </a:p>
          <a:p>
            <a:pPr>
              <a:lnSpc>
                <a:spcPts val="1200"/>
              </a:lnSpc>
            </a:pPr>
            <a:endParaRPr lang="de-DE" sz="1400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Стандартные продукты и специальные решения</a:t>
            </a:r>
            <a:endParaRPr lang="de-DE" sz="1400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</a:pP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системы обеспыливания</a:t>
            </a: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</a:pPr>
            <a:endParaRPr lang="ru-RU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Times New Roman" pitchFamily="18" charset="0"/>
              </a:rPr>
              <a:t>силосы</a:t>
            </a: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</a:pP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пневматические и механические транспортные системы</a:t>
            </a: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</a:pPr>
            <a:endParaRPr lang="ru-RU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Times New Roman" pitchFamily="18" charset="0"/>
              </a:rPr>
              <a:t> технику для дозирования и взвешивания</a:t>
            </a: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</a:pPr>
            <a:endParaRPr lang="ru-RU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Times New Roman" pitchFamily="18" charset="0"/>
              </a:rPr>
              <a:t> транспортную технику</a:t>
            </a: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</a:pP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Times New Roman" pitchFamily="18" charset="0"/>
              </a:rPr>
              <a:t>специальные  компоненты</a:t>
            </a:r>
          </a:p>
          <a:p>
            <a:pPr>
              <a:lnSpc>
                <a:spcPts val="1200"/>
              </a:lnSpc>
              <a:buClr>
                <a:srgbClr val="003366"/>
              </a:buClr>
              <a:buFont typeface="Wingdings" pitchFamily="2" charset="2"/>
              <a:buChar char="§"/>
            </a:pP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045168" cy="3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581128"/>
            <a:ext cx="613410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29" descr="Bleche_Fächer_für PPT.jpg"/>
          <p:cNvPicPr>
            <a:picLocks noChangeAspect="1"/>
          </p:cNvPicPr>
          <p:nvPr/>
        </p:nvPicPr>
        <p:blipFill>
          <a:blip r:embed="rId4" cstate="print">
            <a:lum bright="14000" contrast="4000"/>
          </a:blip>
          <a:srcRect/>
          <a:stretch>
            <a:fillRect/>
          </a:stretch>
        </p:blipFill>
        <p:spPr bwMode="auto">
          <a:xfrm>
            <a:off x="323528" y="4557774"/>
            <a:ext cx="2592288" cy="175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636912"/>
            <a:ext cx="2833829" cy="173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124744"/>
            <a:ext cx="2190443" cy="316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i="1" dirty="0" smtClean="0">
                <a:solidFill>
                  <a:schemeClr val="bg1"/>
                </a:solidFill>
                <a:latin typeface="Myriad Pro Cond" pitchFamily="34" charset="0"/>
              </a:rPr>
              <a:t>www.aml-anlagentechnik.de</a:t>
            </a:r>
            <a:endParaRPr lang="de-DE" b="1" i="1" dirty="0">
              <a:latin typeface="Myriad Pro Cond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00FE-EBDB-4BFC-AF9F-921F42757CED}" type="slidenum">
              <a:rPr lang="de-DE" b="1" i="1" smtClean="0">
                <a:latin typeface="Myriad Pro Cond" pitchFamily="34" charset="0"/>
              </a:rPr>
              <a:pPr/>
              <a:t>8</a:t>
            </a:fld>
            <a:endParaRPr lang="de-DE" b="1" i="1" dirty="0">
              <a:latin typeface="Myriad Pro Cond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045168" cy="3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467544" y="548680"/>
            <a:ext cx="3744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003366"/>
                </a:solidFill>
                <a:latin typeface="Myriad Pro Cond" pitchFamily="34" charset="0"/>
                <a:ea typeface="Calibri" pitchFamily="34" charset="0"/>
                <a:cs typeface="Arial" pitchFamily="34" charset="0"/>
              </a:rPr>
              <a:t>Обеспыливающая техника</a:t>
            </a:r>
            <a:endParaRPr lang="de-DE" sz="1400" i="1" dirty="0" smtClean="0">
              <a:solidFill>
                <a:srgbClr val="003366"/>
              </a:solidFill>
              <a:latin typeface="Myriad Pro Cond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7544" y="836712"/>
            <a:ext cx="5112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0975" algn="l"/>
              </a:tabLst>
            </a:pPr>
            <a:r>
              <a:rPr lang="de-DE" sz="1400" b="1" i="1" dirty="0" smtClean="0">
                <a:solidFill>
                  <a:srgbClr val="003366"/>
                </a:solidFill>
                <a:latin typeface="Myriad Pro Cond" pitchFamily="34" charset="0"/>
                <a:cs typeface="Arial" charset="0"/>
              </a:rPr>
              <a:t>AML </a:t>
            </a:r>
            <a:r>
              <a:rPr lang="ru-RU" sz="1400" b="1" i="1" dirty="0" smtClean="0">
                <a:solidFill>
                  <a:srgbClr val="003366"/>
                </a:solidFill>
                <a:latin typeface="Myriad Pro Cond" pitchFamily="34" charset="0"/>
                <a:cs typeface="Arial" charset="0"/>
              </a:rPr>
              <a:t>производит фильтровальное оборудование для </a:t>
            </a:r>
          </a:p>
          <a:p>
            <a:pPr>
              <a:tabLst>
                <a:tab pos="180975" algn="l"/>
              </a:tabLst>
            </a:pPr>
            <a:r>
              <a:rPr lang="ru-RU" sz="1400" b="1" i="1" dirty="0" smtClean="0">
                <a:solidFill>
                  <a:srgbClr val="003366"/>
                </a:solidFill>
                <a:latin typeface="Myriad Pro Cond" pitchFamily="34" charset="0"/>
                <a:cs typeface="Arial" charset="0"/>
              </a:rPr>
              <a:t>обеспыливания </a:t>
            </a:r>
            <a:r>
              <a:rPr lang="de-DE" sz="1400" b="1" i="1" dirty="0" smtClean="0">
                <a:solidFill>
                  <a:srgbClr val="003366"/>
                </a:solidFill>
                <a:latin typeface="Myriad Pro Cond" pitchFamily="34" charset="0"/>
                <a:cs typeface="Arial" charset="0"/>
              </a:rPr>
              <a:t> </a:t>
            </a:r>
            <a:r>
              <a:rPr lang="ru-RU" sz="1400" b="1" i="1" dirty="0" smtClean="0">
                <a:solidFill>
                  <a:srgbClr val="003366"/>
                </a:solidFill>
                <a:latin typeface="Myriad Pro Cond" pitchFamily="34" charset="0"/>
                <a:cs typeface="Arial" charset="0"/>
              </a:rPr>
              <a:t>следующих установок  по сыпучим </a:t>
            </a:r>
          </a:p>
          <a:p>
            <a:pPr>
              <a:tabLst>
                <a:tab pos="180975" algn="l"/>
              </a:tabLst>
            </a:pPr>
            <a:r>
              <a:rPr lang="ru-RU" sz="1400" b="1" i="1" dirty="0" smtClean="0">
                <a:solidFill>
                  <a:srgbClr val="003366"/>
                </a:solidFill>
                <a:latin typeface="Myriad Pro Cond" pitchFamily="34" charset="0"/>
                <a:cs typeface="Arial" charset="0"/>
              </a:rPr>
              <a:t>материалам</a:t>
            </a:r>
          </a:p>
          <a:p>
            <a:pPr>
              <a:tabLst>
                <a:tab pos="180975" algn="l"/>
              </a:tabLst>
            </a:pPr>
            <a:endParaRPr lang="de-DE" b="1" i="1" dirty="0" smtClean="0">
              <a:solidFill>
                <a:srgbClr val="003366"/>
              </a:solidFill>
              <a:latin typeface="Myriad Pro Cond" pitchFamily="34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67544" y="1484784"/>
            <a:ext cx="3147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1400" i="1" dirty="0" smtClean="0">
                <a:solidFill>
                  <a:srgbClr val="003366"/>
                </a:solidFill>
                <a:latin typeface="Myriad Pro Cond" pitchFamily="34" charset="0"/>
                <a:ea typeface="Times New Roman" pitchFamily="18" charset="0"/>
                <a:cs typeface="Arial" pitchFamily="34" charset="0"/>
              </a:rPr>
              <a:t> Силосы и бункеры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67544" y="1700808"/>
            <a:ext cx="533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ea typeface="Times New Roman" pitchFamily="18" charset="0"/>
                <a:cs typeface="Arial" pitchFamily="34" charset="0"/>
              </a:rPr>
              <a:t>Дробилки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ea typeface="Times New Roman" pitchFamily="18" charset="0"/>
                <a:cs typeface="Arial" pitchFamily="34" charset="0"/>
              </a:rPr>
              <a:t>мельницы и грохоты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67544" y="1916832"/>
            <a:ext cx="4802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Смесители</a:t>
            </a:r>
            <a:endParaRPr lang="de-DE" sz="1400" i="1" dirty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67544" y="2132856"/>
            <a:ext cx="4844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ea typeface="Times New Roman" pitchFamily="18" charset="0"/>
                <a:cs typeface="Arial" pitchFamily="34" charset="0"/>
              </a:rPr>
              <a:t>Транспортировочные системы</a:t>
            </a:r>
            <a:endParaRPr lang="de-DE" sz="1400" i="1" dirty="0">
              <a:solidFill>
                <a:schemeClr val="tx2">
                  <a:lumMod val="75000"/>
                </a:schemeClr>
              </a:solidFill>
              <a:latin typeface="Myriad Pro Cond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67544" y="2348880"/>
            <a:ext cx="581463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ea typeface="Times New Roman" pitchFamily="18" charset="0"/>
                <a:cs typeface="Arial" pitchFamily="34" charset="0"/>
              </a:rPr>
              <a:t> Фасовочная техника и погрузочное оборудование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sz="14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ea typeface="Times New Roman" pitchFamily="18" charset="0"/>
                <a:cs typeface="Arial" pitchFamily="34" charset="0"/>
              </a:rPr>
              <a:t>Наряду со стандартными фильтрами мы производим специальное фильтровальное</a:t>
            </a:r>
          </a:p>
          <a:p>
            <a:pPr lvl="0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ea typeface="Times New Roman" pitchFamily="18" charset="0"/>
                <a:cs typeface="Arial" pitchFamily="34" charset="0"/>
              </a:rPr>
              <a:t> оборудование для: 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de-DE" sz="1200" dirty="0" smtClean="0">
              <a:solidFill>
                <a:schemeClr val="tx1"/>
              </a:solidFill>
              <a:latin typeface="Myriad Pro Cond" pitchFamily="34" charset="0"/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67544" y="3212976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rgbClr val="003366"/>
                </a:solidFill>
                <a:latin typeface="Arial Narrow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взрывоопасных сыпучих материалов 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(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уголь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,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сера, химические добавки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rPr>
              <a:t>)	            </a:t>
            </a:r>
          </a:p>
        </p:txBody>
      </p:sp>
      <p:sp>
        <p:nvSpPr>
          <p:cNvPr id="17" name="Rechteck 16"/>
          <p:cNvSpPr/>
          <p:nvPr/>
        </p:nvSpPr>
        <p:spPr>
          <a:xfrm>
            <a:off x="467544" y="3645024"/>
            <a:ext cx="4464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ea typeface="Times New Roman" pitchFamily="18" charset="0"/>
                <a:cs typeface="Arial" pitchFamily="34" charset="0"/>
              </a:rPr>
              <a:t>высокотемпературных  процессов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ea typeface="Times New Roman" pitchFamily="18" charset="0"/>
                <a:cs typeface="Arial" pitchFamily="34" charset="0"/>
              </a:rPr>
              <a:t>до 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ea typeface="Times New Roman" pitchFamily="18" charset="0"/>
                <a:cs typeface="Arial" pitchFamily="34" charset="0"/>
              </a:rPr>
              <a:t>240 °C)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7544" y="3861048"/>
            <a:ext cx="5983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de-DE" sz="1200" dirty="0" smtClean="0">
                <a:solidFill>
                  <a:srgbClr val="003366"/>
                </a:solidFill>
                <a:latin typeface="Myriad Pro Cond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ea typeface="Times New Roman" pitchFamily="18" charset="0"/>
                <a:cs typeface="Arial" pitchFamily="34" charset="0"/>
              </a:rPr>
              <a:t>пыли, склонной к спеканию и слипанию 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ea typeface="Times New Roman" pitchFamily="18" charset="0"/>
                <a:cs typeface="Arial" pitchFamily="34" charset="0"/>
              </a:rPr>
              <a:t>соли</a:t>
            </a:r>
            <a:r>
              <a:rPr lang="de-DE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ea typeface="Times New Roman" pitchFamily="18" charset="0"/>
                <a:cs typeface="Arial" pitchFamily="34" charset="0"/>
              </a:rPr>
              <a:t>удобрения)</a:t>
            </a:r>
            <a:endParaRPr lang="de-DE" sz="1400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pitchFamily="34" charset="0"/>
            </a:endParaRPr>
          </a:p>
        </p:txBody>
      </p:sp>
      <p:graphicFrame>
        <p:nvGraphicFramePr>
          <p:cNvPr id="19" name="Tabelle 18"/>
          <p:cNvGraphicFramePr>
            <a:graphicFrameLocks noGrp="1"/>
          </p:cNvGraphicFramePr>
          <p:nvPr/>
        </p:nvGraphicFramePr>
        <p:xfrm>
          <a:off x="539552" y="4221088"/>
          <a:ext cx="4752528" cy="1451409"/>
        </p:xfrm>
        <a:graphic>
          <a:graphicData uri="http://schemas.openxmlformats.org/drawingml/2006/table">
            <a:tbl>
              <a:tblPr/>
              <a:tblGrid>
                <a:gridCol w="1558507"/>
                <a:gridCol w="1333129"/>
                <a:gridCol w="1860892"/>
              </a:tblGrid>
              <a:tr h="343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Обозначение фильтра</a:t>
                      </a:r>
                      <a:endParaRPr lang="de-DE" sz="120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yriad Pro Cond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Фильтрующая поверхность, м</a:t>
                      </a:r>
                      <a:r>
                        <a:rPr lang="de-DE" sz="12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²</a:t>
                      </a:r>
                      <a:endParaRPr lang="de-DE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yriad Pro Cond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Производительность фильтра, м</a:t>
                      </a:r>
                      <a:r>
                        <a:rPr lang="de-DE" sz="12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³/</a:t>
                      </a:r>
                      <a:r>
                        <a:rPr lang="ru-RU" sz="12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ч</a:t>
                      </a:r>
                      <a:endParaRPr lang="de-DE" sz="12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Myriad Pro Cond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Насадочный фильтр для силосов и бункеров</a:t>
                      </a:r>
                      <a:endParaRPr lang="de-DE" sz="120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yriad Pro Cond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от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de-DE" sz="1200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10 </a:t>
                      </a: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до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de-DE" sz="120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yriad Pro Cond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от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650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до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500</a:t>
                      </a:r>
                      <a:endParaRPr lang="de-DE" sz="120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yriad Pro Cond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Стационарный фильтр</a:t>
                      </a:r>
                      <a:endParaRPr lang="de-DE" sz="120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yriad Pro Cond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от 50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до 780</a:t>
                      </a:r>
                      <a:endParaRPr lang="de-DE" sz="120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yriad Pro Cond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от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3150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до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 5</a:t>
                      </a: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000</a:t>
                      </a:r>
                      <a:endParaRPr lang="de-DE" sz="120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yriad Pro Cond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Контейнерный фильтр</a:t>
                      </a:r>
                      <a:endParaRPr lang="de-DE" sz="120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yriad Pro Cond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от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195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до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420</a:t>
                      </a:r>
                      <a:endParaRPr lang="de-DE" sz="120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yriad Pro Cond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от 130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00 </a:t>
                      </a: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до 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30000</a:t>
                      </a:r>
                      <a:endParaRPr lang="de-DE" sz="120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yriad Pro Cond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Рукавный фильтр</a:t>
                      </a:r>
                      <a:endParaRPr lang="de-DE" sz="120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yriad Pro Cond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от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53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до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1667</a:t>
                      </a:r>
                      <a:endParaRPr lang="de-DE" sz="120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yriad Pro Cond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от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000 </a:t>
                      </a: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до</a:t>
                      </a:r>
                      <a:r>
                        <a:rPr lang="de-DE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yriad Pro Cond" pitchFamily="34" charset="0"/>
                          <a:ea typeface="Times New Roman"/>
                          <a:cs typeface="Arial" pitchFamily="34" charset="0"/>
                        </a:rPr>
                        <a:t> 200000</a:t>
                      </a:r>
                      <a:endParaRPr lang="de-DE" sz="120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yriad Pro Cond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Grafik 19" descr="Himmel 2_259333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08104" y="1052736"/>
            <a:ext cx="3312368" cy="340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X:\Fotosammlung für Werbezwecke\Produkte AML\Filter\bild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653136"/>
            <a:ext cx="2304256" cy="1727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429000"/>
            <a:ext cx="2007222" cy="1561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i="1" dirty="0" smtClean="0">
                <a:solidFill>
                  <a:schemeClr val="bg1"/>
                </a:solidFill>
                <a:latin typeface="Myriad Pro Cond" pitchFamily="34" charset="0"/>
              </a:rPr>
              <a:t>www.aml-anlagentechnik.de</a:t>
            </a:r>
            <a:endParaRPr lang="de-DE" b="1" i="1" dirty="0">
              <a:latin typeface="Myriad Pro Cond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00FE-EBDB-4BFC-AF9F-921F42757CED}" type="slidenum">
              <a:rPr lang="de-DE" b="1" i="1" smtClean="0">
                <a:latin typeface="Myriad Pro Cond" pitchFamily="34" charset="0"/>
              </a:rPr>
              <a:pPr/>
              <a:t>9</a:t>
            </a:fld>
            <a:endParaRPr lang="de-DE" b="1" i="1" dirty="0">
              <a:latin typeface="Myriad Pro Con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045168" cy="3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467544" y="620688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003366"/>
                </a:solidFill>
                <a:latin typeface="Myriad Pro Cond" pitchFamily="34" charset="0"/>
                <a:ea typeface="Calibri" pitchFamily="34" charset="0"/>
                <a:cs typeface="Arial" pitchFamily="34" charset="0"/>
              </a:rPr>
              <a:t>Обеспыливающая</a:t>
            </a:r>
            <a:r>
              <a:rPr lang="ru-RU" sz="2000" b="1" i="1" dirty="0" smtClean="0">
                <a:solidFill>
                  <a:srgbClr val="003366"/>
                </a:solidFill>
                <a:latin typeface="Myriad Pro Cond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3366"/>
                </a:solidFill>
                <a:latin typeface="Myriad Pro Cond" pitchFamily="34" charset="0"/>
                <a:ea typeface="Calibri" pitchFamily="34" charset="0"/>
                <a:cs typeface="Arial" pitchFamily="34" charset="0"/>
              </a:rPr>
              <a:t>техника</a:t>
            </a:r>
            <a:endParaRPr lang="de-DE" sz="2400" i="1" dirty="0" smtClean="0">
              <a:solidFill>
                <a:srgbClr val="003366"/>
              </a:solidFill>
              <a:latin typeface="Myriad Pro Cond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79512" y="1484784"/>
            <a:ext cx="525658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0975" algn="l"/>
              </a:tabLst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В зависимости от сферы применения мы поставляем</a:t>
            </a:r>
          </a:p>
          <a:p>
            <a:pPr>
              <a:tabLst>
                <a:tab pos="180975" algn="l"/>
              </a:tabLst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фильтры с дополнительным оборудованием</a:t>
            </a:r>
          </a:p>
          <a:p>
            <a:pPr>
              <a:tabLst>
                <a:tab pos="180975" algn="l"/>
              </a:tabLst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  <a:p>
            <a:pP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системы для снижения последствий взрыва</a:t>
            </a:r>
          </a:p>
          <a:p>
            <a:pP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пылесборныке емкости</a:t>
            </a:r>
          </a:p>
          <a:p>
            <a:pP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системы обогрева пылесборных емкостей</a:t>
            </a:r>
          </a:p>
          <a:p>
            <a:pP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разгрузочные системы</a:t>
            </a:r>
          </a:p>
          <a:p>
            <a:pP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трубопроводы</a:t>
            </a:r>
          </a:p>
          <a:p>
            <a:pP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системы транспортировки</a:t>
            </a:r>
          </a:p>
          <a:p>
            <a:pP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  <a:cs typeface="Arial" charset="0"/>
              </a:rPr>
              <a:t> сенсорные датчики и управление</a:t>
            </a:r>
            <a:endParaRPr lang="ru-RU" sz="1400" i="1" dirty="0">
              <a:solidFill>
                <a:schemeClr val="tx2">
                  <a:lumMod val="75000"/>
                </a:schemeClr>
              </a:solidFill>
              <a:latin typeface="Myriad Pro Cond" pitchFamily="34" charset="0"/>
              <a:cs typeface="Arial" charset="0"/>
            </a:endParaRPr>
          </a:p>
        </p:txBody>
      </p:sp>
      <p:pic>
        <p:nvPicPr>
          <p:cNvPr id="11" name="Picture 2" descr="X:\Valentyna.Richter\Werbung &amp; Messe\Bilder für Werbung\Filter\woku_filterschlauch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08920"/>
            <a:ext cx="2160240" cy="170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X:\Fotosammlung für Werbezwecke\Filter\Filterelement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509119"/>
            <a:ext cx="2408590" cy="1662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X:\Fotosammlung für Werbezwecke\Filter\Aufsatzsfil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437112"/>
            <a:ext cx="2280254" cy="1695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340768"/>
            <a:ext cx="356597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1568</Words>
  <Application>Microsoft Office PowerPoint</Application>
  <PresentationFormat>Экран (4:3)</PresentationFormat>
  <Paragraphs>389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Calibri</vt:lpstr>
      <vt:lpstr>Myriad Pro Cond</vt:lpstr>
      <vt:lpstr>Wingdings</vt:lpstr>
      <vt:lpstr>Arial Unicode MS</vt:lpstr>
      <vt:lpstr>ITC Avant Garde Gothic Demi</vt:lpstr>
      <vt:lpstr>Times New Roman</vt:lpstr>
      <vt:lpstr>Arial Narrow</vt:lpstr>
      <vt:lpstr>Myriad Pro Light</vt:lpstr>
      <vt:lpstr>ITC Avant Garde Gothic</vt:lpstr>
      <vt:lpstr>FrutigerNextLT Regular Cond</vt:lpstr>
      <vt:lpstr>Larissa-Design</vt:lpstr>
      <vt:lpstr>Bitmap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ООО «АМЛ-РУС» - оптимальные решения для российских заказчиков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das Thema</dc:title>
  <dc:creator>mp</dc:creator>
  <cp:lastModifiedBy>Андрей</cp:lastModifiedBy>
  <cp:revision>181</cp:revision>
  <dcterms:created xsi:type="dcterms:W3CDTF">2013-10-17T08:37:26Z</dcterms:created>
  <dcterms:modified xsi:type="dcterms:W3CDTF">2017-06-05T21:21:40Z</dcterms:modified>
</cp:coreProperties>
</file>